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8"/>
  </p:notesMasterIdLst>
  <p:sldIdLst>
    <p:sldId id="256" r:id="rId2"/>
    <p:sldId id="485" r:id="rId3"/>
    <p:sldId id="505" r:id="rId4"/>
    <p:sldId id="506" r:id="rId5"/>
    <p:sldId id="507" r:id="rId6"/>
    <p:sldId id="509" r:id="rId7"/>
    <p:sldId id="508" r:id="rId8"/>
    <p:sldId id="511" r:id="rId9"/>
    <p:sldId id="456" r:id="rId10"/>
    <p:sldId id="488" r:id="rId11"/>
    <p:sldId id="490" r:id="rId12"/>
    <p:sldId id="496" r:id="rId13"/>
    <p:sldId id="497" r:id="rId14"/>
    <p:sldId id="498" r:id="rId15"/>
    <p:sldId id="499" r:id="rId16"/>
    <p:sldId id="500" r:id="rId17"/>
    <p:sldId id="501" r:id="rId18"/>
    <p:sldId id="502" r:id="rId19"/>
    <p:sldId id="489" r:id="rId20"/>
    <p:sldId id="491" r:id="rId21"/>
    <p:sldId id="494" r:id="rId22"/>
    <p:sldId id="492" r:id="rId23"/>
    <p:sldId id="504" r:id="rId24"/>
    <p:sldId id="495" r:id="rId25"/>
    <p:sldId id="486" r:id="rId26"/>
    <p:sldId id="503"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Mihoubi" initials="MM"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C25AA9-D733-4FBC-A1CC-ED9C12223F84}">
  <a:tblStyle styleId="{F1C25AA9-D733-4FBC-A1CC-ED9C12223F8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22"/>
    <p:restoredTop sz="94150" autoAdjust="0"/>
  </p:normalViewPr>
  <p:slideViewPr>
    <p:cSldViewPr snapToGrid="0">
      <p:cViewPr varScale="1">
        <p:scale>
          <a:sx n="124" d="100"/>
          <a:sy n="124" d="100"/>
        </p:scale>
        <p:origin x="176" y="7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353346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74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610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90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072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427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118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1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091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45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738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19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567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565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405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748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599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999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287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665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44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904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578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65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1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058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396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fr.wikipedia.org/wiki/Kerberos_(protocol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knox.apache.org/" TargetMode="External"/><Relationship Id="rId4" Type="http://schemas.openxmlformats.org/officeDocument/2006/relationships/hyperlink" Target="https://fr.hortonworks.com/apache/range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Write-ahead_loggin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fr.wikipedia.org/wiki/Logiciel_libr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s://en.wikipedia.org/wiki/Flow-based_programming" TargetMode="External"/><Relationship Id="rId4" Type="http://schemas.openxmlformats.org/officeDocument/2006/relationships/hyperlink" Target="https://fr.wikipedia.org/wiki/Interface_we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291637" y="304711"/>
            <a:ext cx="5056632" cy="1159800"/>
          </a:xfrm>
          <a:prstGeom prst="rect">
            <a:avLst/>
          </a:prstGeom>
        </p:spPr>
        <p:txBody>
          <a:bodyPr spcFirstLastPara="1" wrap="square" lIns="0" tIns="0" rIns="0" bIns="0" anchor="ctr" anchorCtr="0">
            <a:noAutofit/>
          </a:bodyPr>
          <a:lstStyle/>
          <a:p>
            <a:pPr lvl="0"/>
            <a:r>
              <a:rPr lang="en" dirty="0"/>
              <a:t>Apache NIFI</a:t>
            </a:r>
            <a:br>
              <a:rPr lang="en" dirty="0"/>
            </a:br>
            <a:r>
              <a:rPr lang="en" dirty="0"/>
              <a:t>Introduction</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pic>
        <p:nvPicPr>
          <p:cNvPr id="3" name="Picture 12" descr="ow to Build a Simple Data Flow with Apache Nifi | by Yalin Yener | Data ">
            <a:extLst>
              <a:ext uri="{FF2B5EF4-FFF2-40B4-BE49-F238E27FC236}">
                <a16:creationId xmlns:a16="http://schemas.microsoft.com/office/drawing/2014/main" id="{347F0F77-246B-5F51-473A-9C5F5AE1B0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396" y="2222439"/>
            <a:ext cx="2855872" cy="14279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652889" y="275318"/>
            <a:ext cx="2325511" cy="539091"/>
          </a:xfrm>
          <a:prstGeom prst="rect">
            <a:avLst/>
          </a:prstGeom>
        </p:spPr>
        <p:txBody>
          <a:bodyPr spcFirstLastPara="1" wrap="square" lIns="0" tIns="0" rIns="0" bIns="0" anchor="b" anchorCtr="0">
            <a:noAutofit/>
          </a:bodyPr>
          <a:lstStyle/>
          <a:p>
            <a:r>
              <a:rPr lang="fr-FR" sz="2800" dirty="0"/>
              <a:t>Apache </a:t>
            </a:r>
            <a:r>
              <a:rPr lang="fr-FR" sz="2800" dirty="0" err="1"/>
              <a:t>Nifi</a:t>
            </a:r>
            <a:endParaRPr lang="fr-FR"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ZoneTexte 1"/>
          <p:cNvSpPr txBox="1"/>
          <p:nvPr/>
        </p:nvSpPr>
        <p:spPr>
          <a:xfrm>
            <a:off x="0" y="1670755"/>
            <a:ext cx="8906933" cy="523220"/>
          </a:xfrm>
          <a:prstGeom prst="rect">
            <a:avLst/>
          </a:prstGeom>
          <a:noFill/>
        </p:spPr>
        <p:txBody>
          <a:bodyPr wrap="square" rtlCol="0">
            <a:spAutoFit/>
          </a:bodyPr>
          <a:lstStyle/>
          <a:p>
            <a:r>
              <a:rPr lang="fr-FR" dirty="0">
                <a:solidFill>
                  <a:schemeClr val="bg1">
                    <a:lumMod val="95000"/>
                  </a:schemeClr>
                </a:solidFill>
              </a:rPr>
              <a:t>Apache </a:t>
            </a:r>
            <a:r>
              <a:rPr lang="fr-FR" dirty="0" err="1">
                <a:solidFill>
                  <a:schemeClr val="bg1">
                    <a:lumMod val="95000"/>
                  </a:schemeClr>
                </a:solidFill>
              </a:rPr>
              <a:t>NiFi</a:t>
            </a:r>
            <a:r>
              <a:rPr lang="fr-FR" dirty="0">
                <a:solidFill>
                  <a:schemeClr val="bg1">
                    <a:lumMod val="95000"/>
                  </a:schemeClr>
                </a:solidFill>
              </a:rPr>
              <a:t> </a:t>
            </a:r>
            <a:r>
              <a:rPr lang="fr-FR" b="1" dirty="0">
                <a:solidFill>
                  <a:schemeClr val="bg1">
                    <a:lumMod val="95000"/>
                  </a:schemeClr>
                </a:solidFill>
              </a:rPr>
              <a:t>assure l’intégralité du flux de données</a:t>
            </a:r>
            <a:r>
              <a:rPr lang="fr-FR" dirty="0">
                <a:solidFill>
                  <a:schemeClr val="bg1">
                    <a:lumMod val="95000"/>
                  </a:schemeClr>
                </a:solidFill>
              </a:rPr>
              <a:t>, il est tolérant aux pannes, est </a:t>
            </a:r>
            <a:r>
              <a:rPr lang="fr-FR" b="1" dirty="0" err="1">
                <a:solidFill>
                  <a:schemeClr val="bg1">
                    <a:lumMod val="95000"/>
                  </a:schemeClr>
                </a:solidFill>
              </a:rPr>
              <a:t>scalable</a:t>
            </a:r>
            <a:r>
              <a:rPr lang="fr-FR" dirty="0">
                <a:solidFill>
                  <a:schemeClr val="bg1">
                    <a:lumMod val="95000"/>
                  </a:schemeClr>
                </a:solidFill>
              </a:rPr>
              <a:t> et a été conçu pour gérer de gros volumes de données en temps réel.</a:t>
            </a:r>
          </a:p>
        </p:txBody>
      </p:sp>
      <p:sp>
        <p:nvSpPr>
          <p:cNvPr id="6" name="ZoneTexte 5"/>
          <p:cNvSpPr txBox="1"/>
          <p:nvPr/>
        </p:nvSpPr>
        <p:spPr>
          <a:xfrm>
            <a:off x="33867" y="2641600"/>
            <a:ext cx="8568266" cy="738664"/>
          </a:xfrm>
          <a:prstGeom prst="rect">
            <a:avLst/>
          </a:prstGeom>
          <a:noFill/>
        </p:spPr>
        <p:txBody>
          <a:bodyPr wrap="square" rtlCol="0">
            <a:spAutoFit/>
          </a:bodyPr>
          <a:lstStyle/>
          <a:p>
            <a:r>
              <a:rPr lang="fr-FR" dirty="0">
                <a:solidFill>
                  <a:schemeClr val="bg1">
                    <a:lumMod val="95000"/>
                  </a:schemeClr>
                </a:solidFill>
              </a:rPr>
              <a:t>Apache </a:t>
            </a:r>
            <a:r>
              <a:rPr lang="fr-FR" dirty="0" err="1">
                <a:solidFill>
                  <a:schemeClr val="bg1">
                    <a:lumMod val="95000"/>
                  </a:schemeClr>
                </a:solidFill>
              </a:rPr>
              <a:t>NiFi</a:t>
            </a:r>
            <a:r>
              <a:rPr lang="fr-FR" dirty="0">
                <a:solidFill>
                  <a:schemeClr val="bg1">
                    <a:lumMod val="95000"/>
                  </a:schemeClr>
                </a:solidFill>
              </a:rPr>
              <a:t> est compatible avec </a:t>
            </a:r>
            <a:r>
              <a:rPr lang="fr-FR" dirty="0">
                <a:solidFill>
                  <a:schemeClr val="bg1">
                    <a:lumMod val="95000"/>
                  </a:schemeClr>
                </a:solidFill>
                <a:hlinkClick r:id="rId3"/>
              </a:rPr>
              <a:t>Kerberos</a:t>
            </a:r>
            <a:r>
              <a:rPr lang="fr-FR" dirty="0">
                <a:solidFill>
                  <a:schemeClr val="bg1">
                    <a:lumMod val="95000"/>
                  </a:schemeClr>
                </a:solidFill>
              </a:rPr>
              <a:t> qui </a:t>
            </a:r>
            <a:r>
              <a:rPr lang="fr-FR" b="1" dirty="0">
                <a:solidFill>
                  <a:schemeClr val="bg1">
                    <a:lumMod val="95000"/>
                  </a:schemeClr>
                </a:solidFill>
              </a:rPr>
              <a:t>assure l’authentification</a:t>
            </a:r>
            <a:r>
              <a:rPr lang="fr-FR" dirty="0">
                <a:solidFill>
                  <a:schemeClr val="bg1">
                    <a:lumMod val="95000"/>
                  </a:schemeClr>
                </a:solidFill>
              </a:rPr>
              <a:t>, avec </a:t>
            </a:r>
            <a:r>
              <a:rPr lang="fr-FR" dirty="0">
                <a:solidFill>
                  <a:schemeClr val="bg1">
                    <a:lumMod val="95000"/>
                  </a:schemeClr>
                </a:solidFill>
                <a:hlinkClick r:id="rId4"/>
              </a:rPr>
              <a:t>Apache Ranger</a:t>
            </a:r>
            <a:r>
              <a:rPr lang="fr-FR" dirty="0">
                <a:solidFill>
                  <a:schemeClr val="bg1">
                    <a:lumMod val="95000"/>
                  </a:schemeClr>
                </a:solidFill>
              </a:rPr>
              <a:t> qui permet la</a:t>
            </a:r>
            <a:r>
              <a:rPr lang="fr-FR" b="1" dirty="0">
                <a:solidFill>
                  <a:schemeClr val="bg1">
                    <a:lumMod val="95000"/>
                  </a:schemeClr>
                </a:solidFill>
              </a:rPr>
              <a:t> sécurité des autorisations d’accès</a:t>
            </a:r>
            <a:r>
              <a:rPr lang="fr-FR" dirty="0">
                <a:solidFill>
                  <a:schemeClr val="bg1">
                    <a:lumMod val="95000"/>
                  </a:schemeClr>
                </a:solidFill>
              </a:rPr>
              <a:t> et avec </a:t>
            </a:r>
            <a:r>
              <a:rPr lang="fr-FR" dirty="0">
                <a:solidFill>
                  <a:schemeClr val="bg1">
                    <a:lumMod val="95000"/>
                  </a:schemeClr>
                </a:solidFill>
                <a:hlinkClick r:id="rId5"/>
              </a:rPr>
              <a:t>Apache Knox</a:t>
            </a:r>
            <a:r>
              <a:rPr lang="fr-FR" dirty="0">
                <a:solidFill>
                  <a:schemeClr val="bg1">
                    <a:lumMod val="95000"/>
                  </a:schemeClr>
                </a:solidFill>
              </a:rPr>
              <a:t> qui gère la </a:t>
            </a:r>
            <a:r>
              <a:rPr lang="fr-FR" b="1" dirty="0">
                <a:solidFill>
                  <a:schemeClr val="bg1">
                    <a:lumMod val="95000"/>
                  </a:schemeClr>
                </a:solidFill>
              </a:rPr>
              <a:t>sécurité au niveau authentification</a:t>
            </a:r>
            <a:r>
              <a:rPr lang="fr-FR" dirty="0">
                <a:solidFill>
                  <a:schemeClr val="bg1">
                    <a:lumMod val="95000"/>
                  </a:schemeClr>
                </a:solidFill>
              </a:rPr>
              <a:t> et celle des appels REST and HTTP.</a:t>
            </a:r>
          </a:p>
        </p:txBody>
      </p:sp>
    </p:spTree>
    <p:extLst>
      <p:ext uri="{BB962C8B-B14F-4D97-AF65-F5344CB8AC3E}">
        <p14:creationId xmlns:p14="http://schemas.microsoft.com/office/powerpoint/2010/main" val="171517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091235" y="275318"/>
            <a:ext cx="5452533" cy="539091"/>
          </a:xfrm>
          <a:prstGeom prst="rect">
            <a:avLst/>
          </a:prstGeom>
        </p:spPr>
        <p:txBody>
          <a:bodyPr spcFirstLastPara="1" wrap="square" lIns="0" tIns="0" rIns="0" bIns="0" anchor="b" anchorCtr="0">
            <a:noAutofit/>
          </a:bodyPr>
          <a:lstStyle/>
          <a:p>
            <a:r>
              <a:rPr lang="fr-FR" sz="2800" dirty="0"/>
              <a:t>Flow-</a:t>
            </a:r>
            <a:r>
              <a:rPr lang="fr-FR" sz="2800" dirty="0" err="1"/>
              <a:t>based</a:t>
            </a:r>
            <a:r>
              <a:rPr lang="fr-FR" sz="2800" dirty="0"/>
              <a:t> </a:t>
            </a:r>
            <a:r>
              <a:rPr lang="fr-FR" sz="2800" dirty="0" err="1"/>
              <a:t>programming</a:t>
            </a:r>
            <a:endParaRPr lang="fr-FR"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ZoneTexte 1"/>
          <p:cNvSpPr txBox="1"/>
          <p:nvPr/>
        </p:nvSpPr>
        <p:spPr>
          <a:xfrm>
            <a:off x="0" y="1389770"/>
            <a:ext cx="8906933" cy="1384995"/>
          </a:xfrm>
          <a:prstGeom prst="rect">
            <a:avLst/>
          </a:prstGeom>
          <a:noFill/>
        </p:spPr>
        <p:txBody>
          <a:bodyPr wrap="square" rtlCol="0">
            <a:spAutoFit/>
          </a:bodyPr>
          <a:lstStyle/>
          <a:p>
            <a:r>
              <a:rPr lang="fr-FR" dirty="0">
                <a:solidFill>
                  <a:schemeClr val="bg1">
                    <a:lumMod val="95000"/>
                  </a:schemeClr>
                </a:solidFill>
              </a:rPr>
              <a:t>En programmation informatique, la programmation basée sur les flux (FBP) est un paradigme de programmation qui définit les applications comme des réseaux de processus "boîte noire", qui échangent des données à travers des connexions prédéfinies par passage de messages, où les connexions sont spécifiées en dehors des processus. Ces processus de boîte noire peuvent être reconnectés à l'infini pour former différentes applications sans avoir à être modifiés en interne. FBP est donc naturellement orienté vers les composants. </a:t>
            </a:r>
          </a:p>
        </p:txBody>
      </p:sp>
      <p:sp>
        <p:nvSpPr>
          <p:cNvPr id="4" name="ZoneTexte 3"/>
          <p:cNvSpPr txBox="1"/>
          <p:nvPr/>
        </p:nvSpPr>
        <p:spPr>
          <a:xfrm>
            <a:off x="0" y="3232825"/>
            <a:ext cx="9144000" cy="1169551"/>
          </a:xfrm>
          <a:prstGeom prst="rect">
            <a:avLst/>
          </a:prstGeom>
          <a:noFill/>
        </p:spPr>
        <p:txBody>
          <a:bodyPr wrap="square" rtlCol="0">
            <a:spAutoFit/>
          </a:bodyPr>
          <a:lstStyle/>
          <a:p>
            <a:r>
              <a:rPr lang="fr-FR" dirty="0">
                <a:solidFill>
                  <a:schemeClr val="bg1">
                    <a:lumMod val="95000"/>
                  </a:schemeClr>
                </a:solidFill>
              </a:rPr>
              <a:t>Le paradigme de </a:t>
            </a:r>
            <a:r>
              <a:rPr lang="fr-FR" dirty="0" err="1">
                <a:solidFill>
                  <a:schemeClr val="bg1">
                    <a:lumMod val="95000"/>
                  </a:schemeClr>
                </a:solidFill>
              </a:rPr>
              <a:t>NiFi</a:t>
            </a:r>
            <a:r>
              <a:rPr lang="fr-FR" dirty="0">
                <a:solidFill>
                  <a:schemeClr val="bg1">
                    <a:lumMod val="95000"/>
                  </a:schemeClr>
                </a:solidFill>
              </a:rPr>
              <a:t> repose sur celui du flow-</a:t>
            </a:r>
            <a:r>
              <a:rPr lang="fr-FR" dirty="0" err="1">
                <a:solidFill>
                  <a:schemeClr val="bg1">
                    <a:lumMod val="95000"/>
                  </a:schemeClr>
                </a:solidFill>
              </a:rPr>
              <a:t>based</a:t>
            </a:r>
            <a:r>
              <a:rPr lang="fr-FR" dirty="0">
                <a:solidFill>
                  <a:schemeClr val="bg1">
                    <a:lumMod val="95000"/>
                  </a:schemeClr>
                </a:solidFill>
              </a:rPr>
              <a:t> </a:t>
            </a:r>
            <a:r>
              <a:rPr lang="fr-FR" dirty="0" err="1">
                <a:solidFill>
                  <a:schemeClr val="bg1">
                    <a:lumMod val="95000"/>
                  </a:schemeClr>
                </a:solidFill>
              </a:rPr>
              <a:t>programming</a:t>
            </a:r>
            <a:r>
              <a:rPr lang="fr-FR" dirty="0">
                <a:solidFill>
                  <a:schemeClr val="bg1">
                    <a:lumMod val="95000"/>
                  </a:schemeClr>
                </a:solidFill>
              </a:rPr>
              <a:t>. Ce paradigme envisage une application comme étant une « usine de données », dans laquelle les données transitent à travers des connexions entre divers postes de traitement, à l’image d’un tapis roulant. Il est alors possible de modifier ces connexions sans modifier le fonctionnement interne de ces modules de traitement</a:t>
            </a:r>
          </a:p>
          <a:p>
            <a:endParaRPr lang="fr-FR" dirty="0"/>
          </a:p>
        </p:txBody>
      </p:sp>
    </p:spTree>
    <p:extLst>
      <p:ext uri="{BB962C8B-B14F-4D97-AF65-F5344CB8AC3E}">
        <p14:creationId xmlns:p14="http://schemas.microsoft.com/office/powerpoint/2010/main" val="165553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433689" y="275318"/>
            <a:ext cx="5452533" cy="539091"/>
          </a:xfrm>
          <a:prstGeom prst="rect">
            <a:avLst/>
          </a:prstGeom>
        </p:spPr>
        <p:txBody>
          <a:bodyPr spcFirstLastPara="1" wrap="square" lIns="0" tIns="0" rIns="0" bIns="0" anchor="b" anchorCtr="0">
            <a:noAutofit/>
          </a:bodyPr>
          <a:lstStyle/>
          <a:p>
            <a:r>
              <a:rPr lang="fr-FR" sz="2800" dirty="0"/>
              <a:t>Architecture d’Apache </a:t>
            </a:r>
            <a:r>
              <a:rPr lang="fr-FR" sz="2800" dirty="0" err="1"/>
              <a:t>NiFi</a:t>
            </a:r>
            <a:endParaRPr lang="fr-FR"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 name="ZoneTexte 3"/>
          <p:cNvSpPr txBox="1"/>
          <p:nvPr/>
        </p:nvSpPr>
        <p:spPr>
          <a:xfrm>
            <a:off x="0" y="1174652"/>
            <a:ext cx="5317481" cy="307777"/>
          </a:xfrm>
          <a:prstGeom prst="rect">
            <a:avLst/>
          </a:prstGeom>
          <a:noFill/>
        </p:spPr>
        <p:txBody>
          <a:bodyPr wrap="none" rtlCol="0">
            <a:spAutoFit/>
          </a:bodyPr>
          <a:lstStyle/>
          <a:p>
            <a:r>
              <a:rPr lang="fr-FR" dirty="0">
                <a:solidFill>
                  <a:schemeClr val="bg1">
                    <a:lumMod val="95000"/>
                  </a:schemeClr>
                </a:solidFill>
              </a:rPr>
              <a:t>Un flux de données </a:t>
            </a:r>
            <a:r>
              <a:rPr lang="fr-FR" dirty="0" err="1">
                <a:solidFill>
                  <a:schemeClr val="bg1">
                    <a:lumMod val="95000"/>
                  </a:schemeClr>
                </a:solidFill>
              </a:rPr>
              <a:t>NiFi</a:t>
            </a:r>
            <a:r>
              <a:rPr lang="fr-FR" dirty="0">
                <a:solidFill>
                  <a:schemeClr val="bg1">
                    <a:lumMod val="95000"/>
                  </a:schemeClr>
                </a:solidFill>
              </a:rPr>
              <a:t> est constitué de trois éléments de base :</a:t>
            </a:r>
          </a:p>
        </p:txBody>
      </p:sp>
      <p:sp>
        <p:nvSpPr>
          <p:cNvPr id="7" name="ZoneTexte 6"/>
          <p:cNvSpPr txBox="1"/>
          <p:nvPr/>
        </p:nvSpPr>
        <p:spPr>
          <a:xfrm>
            <a:off x="0" y="1761183"/>
            <a:ext cx="7516573" cy="738664"/>
          </a:xfrm>
          <a:prstGeom prst="rect">
            <a:avLst/>
          </a:prstGeom>
          <a:noFill/>
        </p:spPr>
        <p:txBody>
          <a:bodyPr wrap="square" rtlCol="0">
            <a:spAutoFit/>
          </a:bodyPr>
          <a:lstStyle/>
          <a:p>
            <a:r>
              <a:rPr lang="fr-FR" dirty="0">
                <a:solidFill>
                  <a:schemeClr val="bg1">
                    <a:lumMod val="95000"/>
                  </a:schemeClr>
                </a:solidFill>
              </a:rPr>
              <a:t>1) Les </a:t>
            </a:r>
            <a:r>
              <a:rPr lang="fr-FR" dirty="0" err="1">
                <a:solidFill>
                  <a:schemeClr val="bg1">
                    <a:lumMod val="95000"/>
                  </a:schemeClr>
                </a:solidFill>
              </a:rPr>
              <a:t>FlowFiles</a:t>
            </a:r>
            <a:r>
              <a:rPr lang="fr-FR" dirty="0">
                <a:solidFill>
                  <a:schemeClr val="bg1">
                    <a:lumMod val="95000"/>
                  </a:schemeClr>
                </a:solidFill>
              </a:rPr>
              <a:t> : ils représentent les données qui transitent dans </a:t>
            </a:r>
            <a:r>
              <a:rPr lang="fr-FR" dirty="0" err="1">
                <a:solidFill>
                  <a:schemeClr val="bg1">
                    <a:lumMod val="95000"/>
                  </a:schemeClr>
                </a:solidFill>
              </a:rPr>
              <a:t>NiFi</a:t>
            </a:r>
            <a:r>
              <a:rPr lang="fr-FR" dirty="0">
                <a:solidFill>
                  <a:schemeClr val="bg1">
                    <a:lumMod val="95000"/>
                  </a:schemeClr>
                </a:solidFill>
              </a:rPr>
              <a:t>. Ils sont composés d’une part de l’information utile à proprement parler (le contenu), et d’autre part d’un ensemble d’attributs clé/valeur qui font office de métadonnées ;</a:t>
            </a:r>
          </a:p>
        </p:txBody>
      </p:sp>
      <p:sp>
        <p:nvSpPr>
          <p:cNvPr id="8" name="ZoneTexte 7"/>
          <p:cNvSpPr txBox="1"/>
          <p:nvPr/>
        </p:nvSpPr>
        <p:spPr>
          <a:xfrm>
            <a:off x="36819" y="2940696"/>
            <a:ext cx="8718115" cy="738664"/>
          </a:xfrm>
          <a:prstGeom prst="rect">
            <a:avLst/>
          </a:prstGeom>
          <a:noFill/>
        </p:spPr>
        <p:txBody>
          <a:bodyPr wrap="square" rtlCol="0">
            <a:spAutoFit/>
          </a:bodyPr>
          <a:lstStyle/>
          <a:p>
            <a:r>
              <a:rPr lang="fr-FR" dirty="0">
                <a:solidFill>
                  <a:schemeClr val="bg1">
                    <a:lumMod val="95000"/>
                  </a:schemeClr>
                </a:solidFill>
              </a:rPr>
              <a:t>2) Les Processors : ce sont les modules qui opèrent sur les données en exploitant les métadonnées. Ils ont en général une entrée et une sortie, et orientent les </a:t>
            </a:r>
            <a:r>
              <a:rPr lang="fr-FR" dirty="0" err="1">
                <a:solidFill>
                  <a:schemeClr val="bg1">
                    <a:lumMod val="95000"/>
                  </a:schemeClr>
                </a:solidFill>
              </a:rPr>
              <a:t>Flowfiles</a:t>
            </a:r>
            <a:r>
              <a:rPr lang="fr-FR" dirty="0">
                <a:solidFill>
                  <a:schemeClr val="bg1">
                    <a:lumMod val="95000"/>
                  </a:schemeClr>
                </a:solidFill>
              </a:rPr>
              <a:t> vers d’autres Processors en fonction du résultat de leur traitement ;</a:t>
            </a:r>
          </a:p>
        </p:txBody>
      </p:sp>
      <p:sp>
        <p:nvSpPr>
          <p:cNvPr id="11" name="ZoneTexte 10"/>
          <p:cNvSpPr txBox="1"/>
          <p:nvPr/>
        </p:nvSpPr>
        <p:spPr>
          <a:xfrm>
            <a:off x="36819" y="3992544"/>
            <a:ext cx="7495822" cy="954107"/>
          </a:xfrm>
          <a:prstGeom prst="rect">
            <a:avLst/>
          </a:prstGeom>
          <a:noFill/>
        </p:spPr>
        <p:txBody>
          <a:bodyPr wrap="square" rtlCol="0">
            <a:spAutoFit/>
          </a:bodyPr>
          <a:lstStyle/>
          <a:p>
            <a:r>
              <a:rPr lang="fr-FR" dirty="0">
                <a:solidFill>
                  <a:schemeClr val="bg1">
                    <a:lumMod val="95000"/>
                  </a:schemeClr>
                </a:solidFill>
              </a:rPr>
              <a:t>3) Les connexions : elles relient deux Processors adjacents. Elles sont empruntées par les </a:t>
            </a:r>
            <a:r>
              <a:rPr lang="fr-FR" dirty="0" err="1">
                <a:solidFill>
                  <a:schemeClr val="bg1">
                    <a:lumMod val="95000"/>
                  </a:schemeClr>
                </a:solidFill>
              </a:rPr>
              <a:t>Flowfiles</a:t>
            </a:r>
            <a:r>
              <a:rPr lang="fr-FR" dirty="0">
                <a:solidFill>
                  <a:schemeClr val="bg1">
                    <a:lumMod val="95000"/>
                  </a:schemeClr>
                </a:solidFill>
              </a:rPr>
              <a:t> en fonction des traitements opérés par les Processors en amont. Chaque </a:t>
            </a:r>
            <a:r>
              <a:rPr lang="fr-FR" dirty="0" err="1">
                <a:solidFill>
                  <a:schemeClr val="bg1">
                    <a:lumMod val="95000"/>
                  </a:schemeClr>
                </a:solidFill>
              </a:rPr>
              <a:t>Flowfile</a:t>
            </a:r>
            <a:r>
              <a:rPr lang="fr-FR" dirty="0">
                <a:solidFill>
                  <a:schemeClr val="bg1">
                    <a:lumMod val="95000"/>
                  </a:schemeClr>
                </a:solidFill>
              </a:rPr>
              <a:t> constitue une queue dans laquelle résident les </a:t>
            </a:r>
            <a:r>
              <a:rPr lang="fr-FR" dirty="0" err="1">
                <a:solidFill>
                  <a:schemeClr val="bg1">
                    <a:lumMod val="95000"/>
                  </a:schemeClr>
                </a:solidFill>
              </a:rPr>
              <a:t>Flowfiles</a:t>
            </a:r>
            <a:r>
              <a:rPr lang="fr-FR" dirty="0">
                <a:solidFill>
                  <a:schemeClr val="bg1">
                    <a:lumMod val="95000"/>
                  </a:schemeClr>
                </a:solidFill>
              </a:rPr>
              <a:t> dans l’attente d’être traitées par les Processors en aval</a:t>
            </a:r>
          </a:p>
        </p:txBody>
      </p:sp>
    </p:spTree>
    <p:extLst>
      <p:ext uri="{BB962C8B-B14F-4D97-AF65-F5344CB8AC3E}">
        <p14:creationId xmlns:p14="http://schemas.microsoft.com/office/powerpoint/2010/main" val="855365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433689" y="275318"/>
            <a:ext cx="5452533" cy="539091"/>
          </a:xfrm>
          <a:prstGeom prst="rect">
            <a:avLst/>
          </a:prstGeom>
        </p:spPr>
        <p:txBody>
          <a:bodyPr spcFirstLastPara="1" wrap="square" lIns="0" tIns="0" rIns="0" bIns="0" anchor="b" anchorCtr="0">
            <a:noAutofit/>
          </a:bodyPr>
          <a:lstStyle/>
          <a:p>
            <a:r>
              <a:rPr lang="fr-FR" sz="2800" dirty="0"/>
              <a:t>Architecture d’Apache </a:t>
            </a:r>
            <a:r>
              <a:rPr lang="fr-FR" sz="2800" dirty="0" err="1"/>
              <a:t>NiFi</a:t>
            </a:r>
            <a:endParaRPr lang="fr-FR"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Image 1"/>
          <p:cNvPicPr>
            <a:picLocks noChangeAspect="1"/>
          </p:cNvPicPr>
          <p:nvPr/>
        </p:nvPicPr>
        <p:blipFill>
          <a:blip r:embed="rId3"/>
          <a:stretch>
            <a:fillRect/>
          </a:stretch>
        </p:blipFill>
        <p:spPr>
          <a:xfrm>
            <a:off x="1039660" y="1050993"/>
            <a:ext cx="6062597" cy="2643054"/>
          </a:xfrm>
          <a:prstGeom prst="rect">
            <a:avLst/>
          </a:prstGeom>
        </p:spPr>
      </p:pic>
    </p:spTree>
    <p:extLst>
      <p:ext uri="{BB962C8B-B14F-4D97-AF65-F5344CB8AC3E}">
        <p14:creationId xmlns:p14="http://schemas.microsoft.com/office/powerpoint/2010/main" val="290272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104373" y="275318"/>
            <a:ext cx="4781849" cy="539091"/>
          </a:xfrm>
          <a:prstGeom prst="rect">
            <a:avLst/>
          </a:prstGeom>
        </p:spPr>
        <p:txBody>
          <a:bodyPr spcFirstLastPara="1" wrap="square" lIns="0" tIns="0" rIns="0" bIns="0" anchor="b" anchorCtr="0">
            <a:noAutofit/>
          </a:bodyPr>
          <a:lstStyle/>
          <a:p>
            <a:r>
              <a:rPr lang="fr-FR" sz="2800"/>
              <a:t>       </a:t>
            </a:r>
            <a:r>
              <a:rPr lang="fr-FR" sz="2800" dirty="0" err="1"/>
              <a:t>FlowFile</a:t>
            </a:r>
            <a:r>
              <a:rPr lang="fr-FR" sz="2800" dirty="0"/>
              <a:t> </a:t>
            </a:r>
            <a:r>
              <a:rPr lang="fr-FR" sz="2800" dirty="0" err="1"/>
              <a:t>Anatomy</a:t>
            </a:r>
            <a:endParaRPr lang="fr-FR"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Image 2"/>
          <p:cNvPicPr>
            <a:picLocks noChangeAspect="1"/>
          </p:cNvPicPr>
          <p:nvPr/>
        </p:nvPicPr>
        <p:blipFill>
          <a:blip r:embed="rId3"/>
          <a:stretch>
            <a:fillRect/>
          </a:stretch>
        </p:blipFill>
        <p:spPr>
          <a:xfrm>
            <a:off x="4099549" y="2231593"/>
            <a:ext cx="4109001" cy="2034758"/>
          </a:xfrm>
          <a:prstGeom prst="rect">
            <a:avLst/>
          </a:prstGeom>
        </p:spPr>
      </p:pic>
      <p:sp>
        <p:nvSpPr>
          <p:cNvPr id="4" name="ZoneTexte 3"/>
          <p:cNvSpPr txBox="1"/>
          <p:nvPr/>
        </p:nvSpPr>
        <p:spPr>
          <a:xfrm>
            <a:off x="192357" y="814409"/>
            <a:ext cx="7440459" cy="1384995"/>
          </a:xfrm>
          <a:prstGeom prst="rect">
            <a:avLst/>
          </a:prstGeom>
          <a:noFill/>
        </p:spPr>
        <p:txBody>
          <a:bodyPr wrap="square" rtlCol="0">
            <a:spAutoFit/>
          </a:bodyPr>
          <a:lstStyle/>
          <a:p>
            <a:r>
              <a:rPr lang="fr-FR" dirty="0">
                <a:solidFill>
                  <a:schemeClr val="bg1">
                    <a:lumMod val="95000"/>
                  </a:schemeClr>
                </a:solidFill>
              </a:rPr>
              <a:t>Un </a:t>
            </a:r>
            <a:r>
              <a:rPr lang="fr-FR" dirty="0" err="1">
                <a:solidFill>
                  <a:schemeClr val="bg1">
                    <a:lumMod val="95000"/>
                  </a:schemeClr>
                </a:solidFill>
              </a:rPr>
              <a:t>FlowFile</a:t>
            </a:r>
            <a:r>
              <a:rPr lang="fr-FR" dirty="0">
                <a:solidFill>
                  <a:schemeClr val="bg1">
                    <a:lumMod val="95000"/>
                  </a:schemeClr>
                </a:solidFill>
              </a:rPr>
              <a:t> se compose de deux parties :    </a:t>
            </a:r>
          </a:p>
          <a:p>
            <a:endParaRPr lang="fr-FR" dirty="0">
              <a:solidFill>
                <a:schemeClr val="bg1">
                  <a:lumMod val="95000"/>
                </a:schemeClr>
              </a:solidFill>
            </a:endParaRPr>
          </a:p>
          <a:p>
            <a:r>
              <a:rPr lang="fr-FR" dirty="0">
                <a:solidFill>
                  <a:schemeClr val="bg1">
                    <a:lumMod val="95000"/>
                  </a:schemeClr>
                </a:solidFill>
              </a:rPr>
              <a:t>Les attributs, qui sont des paires clé/valeur. Par exemple, le nom du fichier, le chemin d'accès au fichier et un identifiant unique sont des attributs standard.    </a:t>
            </a:r>
          </a:p>
          <a:p>
            <a:endParaRPr lang="fr-FR" dirty="0">
              <a:solidFill>
                <a:schemeClr val="bg1">
                  <a:lumMod val="95000"/>
                </a:schemeClr>
              </a:solidFill>
            </a:endParaRPr>
          </a:p>
          <a:p>
            <a:r>
              <a:rPr lang="fr-FR" dirty="0">
                <a:solidFill>
                  <a:schemeClr val="bg1">
                    <a:lumMod val="95000"/>
                  </a:schemeClr>
                </a:solidFill>
              </a:rPr>
              <a:t>Contenu, une référence au flux d'octets compose le contenu du </a:t>
            </a:r>
            <a:r>
              <a:rPr lang="fr-FR" dirty="0" err="1">
                <a:solidFill>
                  <a:schemeClr val="bg1">
                    <a:lumMod val="95000"/>
                  </a:schemeClr>
                </a:solidFill>
              </a:rPr>
              <a:t>FlowFile</a:t>
            </a:r>
            <a:r>
              <a:rPr lang="fr-FR" dirty="0">
                <a:solidFill>
                  <a:schemeClr val="bg1">
                    <a:lumMod val="95000"/>
                  </a:schemeClr>
                </a:solidFill>
              </a:rPr>
              <a:t>.</a:t>
            </a:r>
          </a:p>
        </p:txBody>
      </p:sp>
      <p:sp>
        <p:nvSpPr>
          <p:cNvPr id="5" name="ZoneTexte 4"/>
          <p:cNvSpPr txBox="1"/>
          <p:nvPr/>
        </p:nvSpPr>
        <p:spPr>
          <a:xfrm>
            <a:off x="3926426" y="4423431"/>
            <a:ext cx="4684735" cy="523220"/>
          </a:xfrm>
          <a:prstGeom prst="rect">
            <a:avLst/>
          </a:prstGeom>
          <a:noFill/>
        </p:spPr>
        <p:txBody>
          <a:bodyPr wrap="square" rtlCol="0">
            <a:spAutoFit/>
          </a:bodyPr>
          <a:lstStyle/>
          <a:p>
            <a:r>
              <a:rPr lang="fr-FR" dirty="0">
                <a:solidFill>
                  <a:schemeClr val="bg1">
                    <a:lumMod val="95000"/>
                  </a:schemeClr>
                </a:solidFill>
              </a:rPr>
              <a:t>Anatomie d'un </a:t>
            </a:r>
            <a:r>
              <a:rPr lang="fr-FR" dirty="0" err="1">
                <a:solidFill>
                  <a:schemeClr val="bg1">
                    <a:lumMod val="95000"/>
                  </a:schemeClr>
                </a:solidFill>
              </a:rPr>
              <a:t>FlowFile</a:t>
            </a:r>
            <a:r>
              <a:rPr lang="fr-FR" dirty="0">
                <a:solidFill>
                  <a:schemeClr val="bg1">
                    <a:lumMod val="95000"/>
                  </a:schemeClr>
                </a:solidFill>
              </a:rPr>
              <a:t> - Il contient les attributs des données ainsi qu'une référence aux données associées</a:t>
            </a:r>
          </a:p>
        </p:txBody>
      </p:sp>
      <p:sp>
        <p:nvSpPr>
          <p:cNvPr id="6" name="ZoneTexte 5"/>
          <p:cNvSpPr txBox="1"/>
          <p:nvPr/>
        </p:nvSpPr>
        <p:spPr>
          <a:xfrm>
            <a:off x="192357" y="3096800"/>
            <a:ext cx="3734069" cy="738664"/>
          </a:xfrm>
          <a:prstGeom prst="rect">
            <a:avLst/>
          </a:prstGeom>
          <a:noFill/>
        </p:spPr>
        <p:txBody>
          <a:bodyPr wrap="square" rtlCol="0">
            <a:spAutoFit/>
          </a:bodyPr>
          <a:lstStyle/>
          <a:p>
            <a:r>
              <a:rPr lang="fr-FR" u="sng" dirty="0">
                <a:solidFill>
                  <a:schemeClr val="bg1">
                    <a:lumMod val="95000"/>
                  </a:schemeClr>
                </a:solidFill>
              </a:rPr>
              <a:t>Remarque</a:t>
            </a:r>
            <a:r>
              <a:rPr lang="fr-FR" dirty="0">
                <a:solidFill>
                  <a:schemeClr val="bg1">
                    <a:lumMod val="95000"/>
                  </a:schemeClr>
                </a:solidFill>
              </a:rPr>
              <a:t>: Le </a:t>
            </a:r>
            <a:r>
              <a:rPr lang="fr-FR" dirty="0" err="1">
                <a:solidFill>
                  <a:schemeClr val="bg1">
                    <a:lumMod val="95000"/>
                  </a:schemeClr>
                </a:solidFill>
              </a:rPr>
              <a:t>FlowFile</a:t>
            </a:r>
            <a:r>
              <a:rPr lang="fr-FR" dirty="0">
                <a:solidFill>
                  <a:schemeClr val="bg1">
                    <a:lumMod val="95000"/>
                  </a:schemeClr>
                </a:solidFill>
              </a:rPr>
              <a:t> ne contient pas les données elles-mêmes. Cela limiterait considérablement le débit du pipeline.</a:t>
            </a:r>
          </a:p>
        </p:txBody>
      </p:sp>
    </p:spTree>
    <p:extLst>
      <p:ext uri="{BB962C8B-B14F-4D97-AF65-F5344CB8AC3E}">
        <p14:creationId xmlns:p14="http://schemas.microsoft.com/office/powerpoint/2010/main" val="584870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972308" y="82100"/>
            <a:ext cx="5452533" cy="539091"/>
          </a:xfrm>
          <a:prstGeom prst="rect">
            <a:avLst/>
          </a:prstGeom>
        </p:spPr>
        <p:txBody>
          <a:bodyPr spcFirstLastPara="1" wrap="square" lIns="0" tIns="0" rIns="0" bIns="0" anchor="b" anchorCtr="0">
            <a:noAutofit/>
          </a:bodyPr>
          <a:lstStyle/>
          <a:p>
            <a:r>
              <a:rPr lang="fr-FR" sz="2800" dirty="0"/>
              <a:t>Content </a:t>
            </a:r>
            <a:r>
              <a:rPr lang="fr-FR" sz="2800" dirty="0" err="1"/>
              <a:t>Repository</a:t>
            </a:r>
            <a:endParaRPr lang="fr-FR"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4" name="ZoneTexte 3"/>
          <p:cNvSpPr txBox="1"/>
          <p:nvPr/>
        </p:nvSpPr>
        <p:spPr>
          <a:xfrm>
            <a:off x="192357" y="814409"/>
            <a:ext cx="7440459" cy="523220"/>
          </a:xfrm>
          <a:prstGeom prst="rect">
            <a:avLst/>
          </a:prstGeom>
          <a:noFill/>
        </p:spPr>
        <p:txBody>
          <a:bodyPr wrap="square" rtlCol="0">
            <a:spAutoFit/>
          </a:bodyPr>
          <a:lstStyle/>
          <a:p>
            <a:r>
              <a:rPr lang="fr-FR" dirty="0">
                <a:solidFill>
                  <a:schemeClr val="bg1">
                    <a:lumMod val="95000"/>
                  </a:schemeClr>
                </a:solidFill>
              </a:rPr>
              <a:t>un </a:t>
            </a:r>
            <a:r>
              <a:rPr lang="fr-FR" dirty="0" err="1">
                <a:solidFill>
                  <a:schemeClr val="bg1">
                    <a:lumMod val="95000"/>
                  </a:schemeClr>
                </a:solidFill>
              </a:rPr>
              <a:t>FlowFile</a:t>
            </a:r>
            <a:r>
              <a:rPr lang="fr-FR" dirty="0">
                <a:solidFill>
                  <a:schemeClr val="bg1">
                    <a:lumMod val="95000"/>
                  </a:schemeClr>
                </a:solidFill>
              </a:rPr>
              <a:t> contient un pointeur qui renvoie à des données stockées à un certain endroit dans le stockage local. Cet endroit s'appelle le dépôt de contenu (Content </a:t>
            </a:r>
            <a:r>
              <a:rPr lang="fr-FR" dirty="0" err="1">
                <a:solidFill>
                  <a:schemeClr val="bg1">
                    <a:lumMod val="95000"/>
                  </a:schemeClr>
                </a:solidFill>
              </a:rPr>
              <a:t>Repository</a:t>
            </a:r>
            <a:r>
              <a:rPr lang="fr-FR" dirty="0">
                <a:solidFill>
                  <a:schemeClr val="bg1">
                    <a:lumMod val="95000"/>
                  </a:schemeClr>
                </a:solidFill>
              </a:rPr>
              <a:t>).</a:t>
            </a:r>
          </a:p>
        </p:txBody>
      </p:sp>
      <p:sp>
        <p:nvSpPr>
          <p:cNvPr id="5" name="ZoneTexte 4"/>
          <p:cNvSpPr txBox="1"/>
          <p:nvPr/>
        </p:nvSpPr>
        <p:spPr>
          <a:xfrm>
            <a:off x="3926426" y="4423431"/>
            <a:ext cx="4684735" cy="307777"/>
          </a:xfrm>
          <a:prstGeom prst="rect">
            <a:avLst/>
          </a:prstGeom>
          <a:noFill/>
        </p:spPr>
        <p:txBody>
          <a:bodyPr wrap="square" rtlCol="0">
            <a:spAutoFit/>
          </a:bodyPr>
          <a:lstStyle/>
          <a:p>
            <a:r>
              <a:rPr lang="fr-FR" dirty="0">
                <a:solidFill>
                  <a:schemeClr val="bg1">
                    <a:lumMod val="95000"/>
                  </a:schemeClr>
                </a:solidFill>
              </a:rPr>
              <a:t>Le Content </a:t>
            </a:r>
            <a:r>
              <a:rPr lang="fr-FR" dirty="0" err="1">
                <a:solidFill>
                  <a:schemeClr val="bg1">
                    <a:lumMod val="95000"/>
                  </a:schemeClr>
                </a:solidFill>
              </a:rPr>
              <a:t>Repository</a:t>
            </a:r>
            <a:r>
              <a:rPr lang="fr-FR" dirty="0">
                <a:solidFill>
                  <a:schemeClr val="bg1">
                    <a:lumMod val="95000"/>
                  </a:schemeClr>
                </a:solidFill>
              </a:rPr>
              <a:t> stocke le contenu du </a:t>
            </a:r>
            <a:r>
              <a:rPr lang="fr-FR" dirty="0" err="1">
                <a:solidFill>
                  <a:schemeClr val="bg1">
                    <a:lumMod val="95000"/>
                  </a:schemeClr>
                </a:solidFill>
              </a:rPr>
              <a:t>FlowFile</a:t>
            </a:r>
            <a:endParaRPr lang="fr-FR" dirty="0">
              <a:solidFill>
                <a:schemeClr val="bg1">
                  <a:lumMod val="95000"/>
                </a:schemeClr>
              </a:solidFill>
            </a:endParaRPr>
          </a:p>
        </p:txBody>
      </p:sp>
      <p:pic>
        <p:nvPicPr>
          <p:cNvPr id="2" name="Image 1"/>
          <p:cNvPicPr>
            <a:picLocks noChangeAspect="1"/>
          </p:cNvPicPr>
          <p:nvPr/>
        </p:nvPicPr>
        <p:blipFill>
          <a:blip r:embed="rId3"/>
          <a:stretch>
            <a:fillRect/>
          </a:stretch>
        </p:blipFill>
        <p:spPr>
          <a:xfrm>
            <a:off x="3707704" y="1380245"/>
            <a:ext cx="4647156" cy="2917982"/>
          </a:xfrm>
          <a:prstGeom prst="rect">
            <a:avLst/>
          </a:prstGeom>
        </p:spPr>
      </p:pic>
      <p:sp>
        <p:nvSpPr>
          <p:cNvPr id="7" name="ZoneTexte 6"/>
          <p:cNvSpPr txBox="1"/>
          <p:nvPr/>
        </p:nvSpPr>
        <p:spPr>
          <a:xfrm>
            <a:off x="192357" y="1666189"/>
            <a:ext cx="3302405" cy="1384995"/>
          </a:xfrm>
          <a:prstGeom prst="rect">
            <a:avLst/>
          </a:prstGeom>
          <a:noFill/>
        </p:spPr>
        <p:txBody>
          <a:bodyPr wrap="square" rtlCol="0">
            <a:spAutoFit/>
          </a:bodyPr>
          <a:lstStyle/>
          <a:p>
            <a:r>
              <a:rPr lang="fr-FR" dirty="0">
                <a:solidFill>
                  <a:schemeClr val="bg1">
                    <a:lumMod val="95000"/>
                  </a:schemeClr>
                </a:solidFill>
              </a:rPr>
              <a:t>Pour accéder au contenu, le </a:t>
            </a:r>
            <a:r>
              <a:rPr lang="fr-FR" dirty="0" err="1">
                <a:solidFill>
                  <a:schemeClr val="bg1">
                    <a:lumMod val="95000"/>
                  </a:schemeClr>
                </a:solidFill>
              </a:rPr>
              <a:t>FlowFile</a:t>
            </a:r>
            <a:r>
              <a:rPr lang="fr-FR" dirty="0">
                <a:solidFill>
                  <a:schemeClr val="bg1">
                    <a:lumMod val="95000"/>
                  </a:schemeClr>
                </a:solidFill>
              </a:rPr>
              <a:t> réclame la ressource au Content </a:t>
            </a:r>
            <a:r>
              <a:rPr lang="fr-FR" dirty="0" err="1">
                <a:solidFill>
                  <a:schemeClr val="bg1">
                    <a:lumMod val="95000"/>
                  </a:schemeClr>
                </a:solidFill>
              </a:rPr>
              <a:t>Repository</a:t>
            </a:r>
            <a:r>
              <a:rPr lang="fr-FR" dirty="0">
                <a:solidFill>
                  <a:schemeClr val="bg1">
                    <a:lumMod val="95000"/>
                  </a:schemeClr>
                </a:solidFill>
              </a:rPr>
              <a:t>. Ce dernier conserve les traces du décalage exact du disque par rapport à l'endroit où se trouve le contenu et le renvoie au </a:t>
            </a:r>
            <a:r>
              <a:rPr lang="fr-FR" dirty="0" err="1">
                <a:solidFill>
                  <a:schemeClr val="bg1">
                    <a:lumMod val="95000"/>
                  </a:schemeClr>
                </a:solidFill>
              </a:rPr>
              <a:t>FlowFile</a:t>
            </a:r>
            <a:r>
              <a:rPr lang="fr-FR" dirty="0">
                <a:solidFill>
                  <a:schemeClr val="bg1">
                    <a:lumMod val="95000"/>
                  </a:schemeClr>
                </a:solidFill>
              </a:rPr>
              <a:t>.</a:t>
            </a:r>
          </a:p>
        </p:txBody>
      </p:sp>
    </p:spTree>
    <p:extLst>
      <p:ext uri="{BB962C8B-B14F-4D97-AF65-F5344CB8AC3E}">
        <p14:creationId xmlns:p14="http://schemas.microsoft.com/office/powerpoint/2010/main" val="315090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972308" y="82100"/>
            <a:ext cx="5452533" cy="539091"/>
          </a:xfrm>
          <a:prstGeom prst="rect">
            <a:avLst/>
          </a:prstGeom>
        </p:spPr>
        <p:txBody>
          <a:bodyPr spcFirstLastPara="1" wrap="square" lIns="0" tIns="0" rIns="0" bIns="0" anchor="b" anchorCtr="0">
            <a:noAutofit/>
          </a:bodyPr>
          <a:lstStyle/>
          <a:p>
            <a:r>
              <a:rPr lang="fr-FR" sz="2800" dirty="0"/>
              <a:t>Content </a:t>
            </a:r>
            <a:r>
              <a:rPr lang="fr-FR" sz="2800" dirty="0" err="1"/>
              <a:t>Repository</a:t>
            </a:r>
            <a:endParaRPr lang="fr-FR"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ZoneTexte 2"/>
          <p:cNvSpPr txBox="1"/>
          <p:nvPr/>
        </p:nvSpPr>
        <p:spPr>
          <a:xfrm>
            <a:off x="263047" y="1164921"/>
            <a:ext cx="7665928" cy="1815882"/>
          </a:xfrm>
          <a:prstGeom prst="rect">
            <a:avLst/>
          </a:prstGeom>
          <a:noFill/>
        </p:spPr>
        <p:txBody>
          <a:bodyPr wrap="square" rtlCol="0">
            <a:spAutoFit/>
          </a:bodyPr>
          <a:lstStyle/>
          <a:p>
            <a:r>
              <a:rPr lang="fr-FR" dirty="0">
                <a:solidFill>
                  <a:schemeClr val="bg1">
                    <a:lumMod val="95000"/>
                  </a:schemeClr>
                </a:solidFill>
              </a:rPr>
              <a:t>Tous les processeurs n'ont pas besoin d'accéder au contenu du </a:t>
            </a:r>
            <a:r>
              <a:rPr lang="fr-FR" dirty="0" err="1">
                <a:solidFill>
                  <a:schemeClr val="bg1">
                    <a:lumMod val="95000"/>
                  </a:schemeClr>
                </a:solidFill>
              </a:rPr>
              <a:t>FlowFile</a:t>
            </a:r>
            <a:r>
              <a:rPr lang="fr-FR" dirty="0">
                <a:solidFill>
                  <a:schemeClr val="bg1">
                    <a:lumMod val="95000"/>
                  </a:schemeClr>
                </a:solidFill>
              </a:rPr>
              <a:t> pour effectuer leurs opérations - par exemple, l'agrégation du contenu de deux </a:t>
            </a:r>
            <a:r>
              <a:rPr lang="fr-FR" dirty="0" err="1">
                <a:solidFill>
                  <a:schemeClr val="bg1">
                    <a:lumMod val="95000"/>
                  </a:schemeClr>
                </a:solidFill>
              </a:rPr>
              <a:t>FlowFiles</a:t>
            </a:r>
            <a:r>
              <a:rPr lang="fr-FR" dirty="0">
                <a:solidFill>
                  <a:schemeClr val="bg1">
                    <a:lumMod val="95000"/>
                  </a:schemeClr>
                </a:solidFill>
              </a:rPr>
              <a:t> ne nécessite pas de charger leur contenu en </a:t>
            </a:r>
            <a:r>
              <a:rPr lang="fr-FR" dirty="0" err="1">
                <a:solidFill>
                  <a:schemeClr val="bg1">
                    <a:lumMod val="95000"/>
                  </a:schemeClr>
                </a:solidFill>
              </a:rPr>
              <a:t>mémoire.Lorsqu'un</a:t>
            </a:r>
            <a:r>
              <a:rPr lang="fr-FR" dirty="0">
                <a:solidFill>
                  <a:schemeClr val="bg1">
                    <a:lumMod val="95000"/>
                  </a:schemeClr>
                </a:solidFill>
              </a:rPr>
              <a:t> processeur modifie le contenu d'un </a:t>
            </a:r>
            <a:r>
              <a:rPr lang="fr-FR" dirty="0" err="1">
                <a:solidFill>
                  <a:schemeClr val="bg1">
                    <a:lumMod val="95000"/>
                  </a:schemeClr>
                </a:solidFill>
              </a:rPr>
              <a:t>FlowFile</a:t>
            </a:r>
            <a:r>
              <a:rPr lang="fr-FR" dirty="0">
                <a:solidFill>
                  <a:schemeClr val="bg1">
                    <a:lumMod val="95000"/>
                  </a:schemeClr>
                </a:solidFill>
              </a:rPr>
              <a:t>, les données précédentes sont conservées.</a:t>
            </a:r>
          </a:p>
          <a:p>
            <a:endParaRPr lang="fr-FR" dirty="0">
              <a:solidFill>
                <a:schemeClr val="bg1">
                  <a:lumMod val="95000"/>
                </a:schemeClr>
              </a:solidFill>
            </a:endParaRPr>
          </a:p>
          <a:p>
            <a:endParaRPr lang="fr-FR" dirty="0">
              <a:solidFill>
                <a:schemeClr val="bg1">
                  <a:lumMod val="95000"/>
                </a:schemeClr>
              </a:solidFill>
            </a:endParaRPr>
          </a:p>
          <a:p>
            <a:r>
              <a:rPr lang="fr-FR" dirty="0">
                <a:solidFill>
                  <a:schemeClr val="bg1">
                    <a:lumMod val="95000"/>
                  </a:schemeClr>
                </a:solidFill>
              </a:rPr>
              <a:t> Le </a:t>
            </a:r>
            <a:r>
              <a:rPr lang="fr-FR" dirty="0" err="1">
                <a:solidFill>
                  <a:schemeClr val="bg1">
                    <a:lumMod val="95000"/>
                  </a:schemeClr>
                </a:solidFill>
              </a:rPr>
              <a:t>NiFi</a:t>
            </a:r>
            <a:r>
              <a:rPr lang="fr-FR" dirty="0">
                <a:solidFill>
                  <a:schemeClr val="bg1">
                    <a:lumMod val="95000"/>
                  </a:schemeClr>
                </a:solidFill>
              </a:rPr>
              <a:t> copie en écriture, il modifie le contenu tout en le copiant vers un nouvel emplacement. Les informations originales sont laissées intactes dans le dépôt de contenu.</a:t>
            </a:r>
          </a:p>
        </p:txBody>
      </p:sp>
      <p:sp>
        <p:nvSpPr>
          <p:cNvPr id="6" name="ZoneTexte 5"/>
          <p:cNvSpPr txBox="1"/>
          <p:nvPr/>
        </p:nvSpPr>
        <p:spPr>
          <a:xfrm>
            <a:off x="100208" y="3294345"/>
            <a:ext cx="7991605" cy="1169551"/>
          </a:xfrm>
          <a:prstGeom prst="rect">
            <a:avLst/>
          </a:prstGeom>
          <a:noFill/>
        </p:spPr>
        <p:txBody>
          <a:bodyPr wrap="square" rtlCol="0">
            <a:spAutoFit/>
          </a:bodyPr>
          <a:lstStyle/>
          <a:p>
            <a:r>
              <a:rPr lang="fr-FR" dirty="0">
                <a:solidFill>
                  <a:schemeClr val="bg1">
                    <a:lumMod val="95000"/>
                  </a:schemeClr>
                </a:solidFill>
              </a:rPr>
              <a:t>Exemple: Imaginez un processeur qui comprime le contenu d'un </a:t>
            </a:r>
            <a:r>
              <a:rPr lang="fr-FR" dirty="0" err="1">
                <a:solidFill>
                  <a:schemeClr val="bg1">
                    <a:lumMod val="95000"/>
                  </a:schemeClr>
                </a:solidFill>
              </a:rPr>
              <a:t>FlowFile</a:t>
            </a:r>
            <a:r>
              <a:rPr lang="fr-FR" dirty="0">
                <a:solidFill>
                  <a:schemeClr val="bg1">
                    <a:lumMod val="95000"/>
                  </a:schemeClr>
                </a:solidFill>
              </a:rPr>
              <a:t>. Le contenu original reste dans le référentiel de contenu, et une nouvelle entrée est créée pour le contenu </a:t>
            </a:r>
            <a:r>
              <a:rPr lang="fr-FR" dirty="0" err="1">
                <a:solidFill>
                  <a:schemeClr val="bg1">
                    <a:lumMod val="95000"/>
                  </a:schemeClr>
                </a:solidFill>
              </a:rPr>
              <a:t>compressé.Le</a:t>
            </a:r>
            <a:r>
              <a:rPr lang="fr-FR" dirty="0">
                <a:solidFill>
                  <a:schemeClr val="bg1">
                    <a:lumMod val="95000"/>
                  </a:schemeClr>
                </a:solidFill>
              </a:rPr>
              <a:t> Content </a:t>
            </a:r>
            <a:r>
              <a:rPr lang="fr-FR" dirty="0" err="1">
                <a:solidFill>
                  <a:schemeClr val="bg1">
                    <a:lumMod val="95000"/>
                  </a:schemeClr>
                </a:solidFill>
              </a:rPr>
              <a:t>Repository</a:t>
            </a:r>
            <a:r>
              <a:rPr lang="fr-FR" dirty="0">
                <a:solidFill>
                  <a:schemeClr val="bg1">
                    <a:lumMod val="95000"/>
                  </a:schemeClr>
                </a:solidFill>
              </a:rPr>
              <a:t> renvoie finalement la référence au contenu compressé. Le </a:t>
            </a:r>
            <a:r>
              <a:rPr lang="fr-FR" dirty="0" err="1">
                <a:solidFill>
                  <a:schemeClr val="bg1">
                    <a:lumMod val="95000"/>
                  </a:schemeClr>
                </a:solidFill>
              </a:rPr>
              <a:t>FlowFile</a:t>
            </a:r>
            <a:r>
              <a:rPr lang="fr-FR" dirty="0">
                <a:solidFill>
                  <a:schemeClr val="bg1">
                    <a:lumMod val="95000"/>
                  </a:schemeClr>
                </a:solidFill>
              </a:rPr>
              <a:t> est mis à jour pour pointer vers les données </a:t>
            </a:r>
            <a:r>
              <a:rPr lang="fr-FR" dirty="0" err="1">
                <a:solidFill>
                  <a:schemeClr val="bg1">
                    <a:lumMod val="95000"/>
                  </a:schemeClr>
                </a:solidFill>
              </a:rPr>
              <a:t>compressées.Le</a:t>
            </a:r>
            <a:r>
              <a:rPr lang="fr-FR" dirty="0">
                <a:solidFill>
                  <a:schemeClr val="bg1">
                    <a:lumMod val="95000"/>
                  </a:schemeClr>
                </a:solidFill>
              </a:rPr>
              <a:t> schéma ci-dessous résume l'exemple avec un processeur qui compresse le contenu des </a:t>
            </a:r>
            <a:r>
              <a:rPr lang="fr-FR" dirty="0" err="1">
                <a:solidFill>
                  <a:schemeClr val="bg1">
                    <a:lumMod val="95000"/>
                  </a:schemeClr>
                </a:solidFill>
              </a:rPr>
              <a:t>FlowFiles</a:t>
            </a:r>
            <a:r>
              <a:rPr lang="fr-FR" dirty="0">
                <a:solidFill>
                  <a:schemeClr val="bg1">
                    <a:lumMod val="95000"/>
                  </a:schemeClr>
                </a:solidFill>
              </a:rPr>
              <a:t>.</a:t>
            </a:r>
          </a:p>
        </p:txBody>
      </p:sp>
    </p:spTree>
    <p:extLst>
      <p:ext uri="{BB962C8B-B14F-4D97-AF65-F5344CB8AC3E}">
        <p14:creationId xmlns:p14="http://schemas.microsoft.com/office/powerpoint/2010/main" val="194840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972308" y="82100"/>
            <a:ext cx="5452533" cy="539091"/>
          </a:xfrm>
          <a:prstGeom prst="rect">
            <a:avLst/>
          </a:prstGeom>
        </p:spPr>
        <p:txBody>
          <a:bodyPr spcFirstLastPara="1" wrap="square" lIns="0" tIns="0" rIns="0" bIns="0" anchor="b" anchorCtr="0">
            <a:noAutofit/>
          </a:bodyPr>
          <a:lstStyle/>
          <a:p>
            <a:r>
              <a:rPr lang="fr-FR" sz="2800" dirty="0"/>
              <a:t>Provenance </a:t>
            </a:r>
            <a:r>
              <a:rPr lang="fr-FR" sz="2800" dirty="0" err="1"/>
              <a:t>Repository</a:t>
            </a:r>
            <a:endParaRPr lang="fr-FR"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4" name="ZoneTexte 3"/>
          <p:cNvSpPr txBox="1"/>
          <p:nvPr/>
        </p:nvSpPr>
        <p:spPr>
          <a:xfrm>
            <a:off x="204883" y="753023"/>
            <a:ext cx="7440459" cy="738664"/>
          </a:xfrm>
          <a:prstGeom prst="rect">
            <a:avLst/>
          </a:prstGeom>
          <a:noFill/>
        </p:spPr>
        <p:txBody>
          <a:bodyPr wrap="square" rtlCol="0">
            <a:spAutoFit/>
          </a:bodyPr>
          <a:lstStyle/>
          <a:p>
            <a:r>
              <a:rPr lang="fr-FR" dirty="0">
                <a:solidFill>
                  <a:schemeClr val="bg1">
                    <a:lumMod val="95000"/>
                  </a:schemeClr>
                </a:solidFill>
              </a:rPr>
              <a:t>Chaque fois qu'un </a:t>
            </a:r>
            <a:r>
              <a:rPr lang="fr-FR" dirty="0" err="1">
                <a:solidFill>
                  <a:schemeClr val="bg1">
                    <a:lumMod val="95000"/>
                  </a:schemeClr>
                </a:solidFill>
              </a:rPr>
              <a:t>FlowFile</a:t>
            </a:r>
            <a:r>
              <a:rPr lang="fr-FR" dirty="0">
                <a:solidFill>
                  <a:schemeClr val="bg1">
                    <a:lumMod val="95000"/>
                  </a:schemeClr>
                </a:solidFill>
              </a:rPr>
              <a:t> est modifié, </a:t>
            </a:r>
            <a:r>
              <a:rPr lang="fr-FR" dirty="0" err="1">
                <a:solidFill>
                  <a:schemeClr val="bg1">
                    <a:lumMod val="95000"/>
                  </a:schemeClr>
                </a:solidFill>
              </a:rPr>
              <a:t>NiFi</a:t>
            </a:r>
            <a:r>
              <a:rPr lang="fr-FR" dirty="0">
                <a:solidFill>
                  <a:schemeClr val="bg1">
                    <a:lumMod val="95000"/>
                  </a:schemeClr>
                </a:solidFill>
              </a:rPr>
              <a:t> prend un instantané ( </a:t>
            </a:r>
            <a:r>
              <a:rPr lang="fr-FR" dirty="0" err="1">
                <a:solidFill>
                  <a:schemeClr val="bg1">
                    <a:lumMod val="95000"/>
                  </a:schemeClr>
                </a:solidFill>
              </a:rPr>
              <a:t>snapshoot</a:t>
            </a:r>
            <a:r>
              <a:rPr lang="fr-FR" dirty="0">
                <a:solidFill>
                  <a:schemeClr val="bg1">
                    <a:lumMod val="95000"/>
                  </a:schemeClr>
                </a:solidFill>
              </a:rPr>
              <a:t>) du </a:t>
            </a:r>
            <a:r>
              <a:rPr lang="fr-FR" dirty="0" err="1">
                <a:solidFill>
                  <a:schemeClr val="bg1">
                    <a:lumMod val="95000"/>
                  </a:schemeClr>
                </a:solidFill>
              </a:rPr>
              <a:t>FlowFile</a:t>
            </a:r>
            <a:r>
              <a:rPr lang="fr-FR" dirty="0">
                <a:solidFill>
                  <a:schemeClr val="bg1">
                    <a:lumMod val="95000"/>
                  </a:schemeClr>
                </a:solidFill>
              </a:rPr>
              <a:t> et de son contexte à ce moment-là. Le nom de cet instantané dans </a:t>
            </a:r>
            <a:r>
              <a:rPr lang="fr-FR" dirty="0" err="1">
                <a:solidFill>
                  <a:schemeClr val="bg1">
                    <a:lumMod val="95000"/>
                  </a:schemeClr>
                </a:solidFill>
              </a:rPr>
              <a:t>NiFi</a:t>
            </a:r>
            <a:r>
              <a:rPr lang="fr-FR" dirty="0">
                <a:solidFill>
                  <a:schemeClr val="bg1">
                    <a:lumMod val="95000"/>
                  </a:schemeClr>
                </a:solidFill>
              </a:rPr>
              <a:t> est "Provenance Event". Le référentiel de provenance enregistre les événements de provenance.</a:t>
            </a:r>
          </a:p>
        </p:txBody>
      </p:sp>
      <p:pic>
        <p:nvPicPr>
          <p:cNvPr id="3" name="Image 2"/>
          <p:cNvPicPr>
            <a:picLocks noChangeAspect="1"/>
          </p:cNvPicPr>
          <p:nvPr/>
        </p:nvPicPr>
        <p:blipFill>
          <a:blip r:embed="rId3"/>
          <a:stretch>
            <a:fillRect/>
          </a:stretch>
        </p:blipFill>
        <p:spPr>
          <a:xfrm>
            <a:off x="3620022" y="1522724"/>
            <a:ext cx="4860562" cy="2904004"/>
          </a:xfrm>
          <a:prstGeom prst="rect">
            <a:avLst/>
          </a:prstGeom>
        </p:spPr>
      </p:pic>
      <p:sp>
        <p:nvSpPr>
          <p:cNvPr id="6" name="ZoneTexte 5"/>
          <p:cNvSpPr txBox="1"/>
          <p:nvPr/>
        </p:nvSpPr>
        <p:spPr>
          <a:xfrm>
            <a:off x="1" y="2316361"/>
            <a:ext cx="3620021" cy="1169551"/>
          </a:xfrm>
          <a:prstGeom prst="rect">
            <a:avLst/>
          </a:prstGeom>
          <a:noFill/>
        </p:spPr>
        <p:txBody>
          <a:bodyPr wrap="square" rtlCol="0">
            <a:spAutoFit/>
          </a:bodyPr>
          <a:lstStyle/>
          <a:p>
            <a:r>
              <a:rPr lang="fr-FR" dirty="0">
                <a:solidFill>
                  <a:schemeClr val="bg1">
                    <a:lumMod val="95000"/>
                  </a:schemeClr>
                </a:solidFill>
              </a:rPr>
              <a:t>Provenance nous permet de retracer la lignée des données et de construire la chaîne complète de conservation pour chaque élément d'information traité dans </a:t>
            </a:r>
            <a:r>
              <a:rPr lang="fr-FR" dirty="0" err="1">
                <a:solidFill>
                  <a:schemeClr val="bg1">
                    <a:lumMod val="95000"/>
                  </a:schemeClr>
                </a:solidFill>
              </a:rPr>
              <a:t>NiFi</a:t>
            </a:r>
            <a:r>
              <a:rPr lang="fr-FR" dirty="0">
                <a:solidFill>
                  <a:schemeClr val="bg1">
                    <a:lumMod val="95000"/>
                  </a:schemeClr>
                </a:solidFill>
              </a:rPr>
              <a:t>.</a:t>
            </a:r>
          </a:p>
        </p:txBody>
      </p:sp>
      <p:sp>
        <p:nvSpPr>
          <p:cNvPr id="8" name="ZoneTexte 7"/>
          <p:cNvSpPr txBox="1"/>
          <p:nvPr/>
        </p:nvSpPr>
        <p:spPr>
          <a:xfrm>
            <a:off x="3373680" y="4488241"/>
            <a:ext cx="4997885" cy="523220"/>
          </a:xfrm>
          <a:prstGeom prst="rect">
            <a:avLst/>
          </a:prstGeom>
          <a:noFill/>
        </p:spPr>
        <p:txBody>
          <a:bodyPr wrap="square" rtlCol="0">
            <a:spAutoFit/>
          </a:bodyPr>
          <a:lstStyle/>
          <a:p>
            <a:r>
              <a:rPr lang="fr-FR" dirty="0">
                <a:solidFill>
                  <a:schemeClr val="bg1">
                    <a:lumMod val="95000"/>
                  </a:schemeClr>
                </a:solidFill>
              </a:rPr>
              <a:t>Le Provenance </a:t>
            </a:r>
            <a:r>
              <a:rPr lang="fr-FR" dirty="0" err="1">
                <a:solidFill>
                  <a:schemeClr val="bg1">
                    <a:lumMod val="95000"/>
                  </a:schemeClr>
                </a:solidFill>
              </a:rPr>
              <a:t>Repository</a:t>
            </a:r>
            <a:r>
              <a:rPr lang="fr-FR" dirty="0">
                <a:solidFill>
                  <a:schemeClr val="bg1">
                    <a:lumMod val="95000"/>
                  </a:schemeClr>
                </a:solidFill>
              </a:rPr>
              <a:t> stocke les métadonnées et les informations contextuelles de chaque </a:t>
            </a:r>
            <a:r>
              <a:rPr lang="fr-FR" dirty="0" err="1">
                <a:solidFill>
                  <a:schemeClr val="bg1">
                    <a:lumMod val="95000"/>
                  </a:schemeClr>
                </a:solidFill>
              </a:rPr>
              <a:t>FlowFile</a:t>
            </a:r>
            <a:endParaRPr lang="fr-FR" dirty="0">
              <a:solidFill>
                <a:schemeClr val="bg1">
                  <a:lumMod val="95000"/>
                </a:schemeClr>
              </a:solidFill>
            </a:endParaRPr>
          </a:p>
        </p:txBody>
      </p:sp>
      <p:sp>
        <p:nvSpPr>
          <p:cNvPr id="9" name="ZoneTexte 8"/>
          <p:cNvSpPr txBox="1"/>
          <p:nvPr/>
        </p:nvSpPr>
        <p:spPr>
          <a:xfrm>
            <a:off x="1" y="3777100"/>
            <a:ext cx="2417523" cy="1169551"/>
          </a:xfrm>
          <a:prstGeom prst="rect">
            <a:avLst/>
          </a:prstGeom>
          <a:noFill/>
        </p:spPr>
        <p:txBody>
          <a:bodyPr wrap="square" rtlCol="0">
            <a:spAutoFit/>
          </a:bodyPr>
          <a:lstStyle/>
          <a:p>
            <a:r>
              <a:rPr lang="fr-FR" dirty="0">
                <a:solidFill>
                  <a:schemeClr val="bg1">
                    <a:lumMod val="95000"/>
                  </a:schemeClr>
                </a:solidFill>
              </a:rPr>
              <a:t>le dépôt de preuves* propose également de rejouer les données à partir de n'importe quel point dans le temps.</a:t>
            </a:r>
          </a:p>
        </p:txBody>
      </p:sp>
    </p:spTree>
    <p:extLst>
      <p:ext uri="{BB962C8B-B14F-4D97-AF65-F5344CB8AC3E}">
        <p14:creationId xmlns:p14="http://schemas.microsoft.com/office/powerpoint/2010/main" val="1883266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652889" y="275318"/>
            <a:ext cx="3635177" cy="539091"/>
          </a:xfrm>
          <a:prstGeom prst="rect">
            <a:avLst/>
          </a:prstGeom>
        </p:spPr>
        <p:txBody>
          <a:bodyPr spcFirstLastPara="1" wrap="square" lIns="0" tIns="0" rIns="0" bIns="0" anchor="b" anchorCtr="0">
            <a:noAutofit/>
          </a:bodyPr>
          <a:lstStyle/>
          <a:p>
            <a:r>
              <a:rPr lang="fr-FR" sz="2800"/>
              <a:t>Group processor</a:t>
            </a:r>
            <a:endParaRPr lang="fr-FR"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4" name="Image 3"/>
          <p:cNvPicPr>
            <a:picLocks noChangeAspect="1"/>
          </p:cNvPicPr>
          <p:nvPr/>
        </p:nvPicPr>
        <p:blipFill>
          <a:blip r:embed="rId3"/>
          <a:stretch>
            <a:fillRect/>
          </a:stretch>
        </p:blipFill>
        <p:spPr>
          <a:xfrm>
            <a:off x="4146115" y="1992504"/>
            <a:ext cx="4034678" cy="2603458"/>
          </a:xfrm>
          <a:prstGeom prst="rect">
            <a:avLst/>
          </a:prstGeom>
        </p:spPr>
      </p:pic>
      <p:sp>
        <p:nvSpPr>
          <p:cNvPr id="2" name="ZoneTexte 1"/>
          <p:cNvSpPr txBox="1"/>
          <p:nvPr/>
        </p:nvSpPr>
        <p:spPr>
          <a:xfrm>
            <a:off x="2764427" y="4595962"/>
            <a:ext cx="6264857" cy="307777"/>
          </a:xfrm>
          <a:prstGeom prst="rect">
            <a:avLst/>
          </a:prstGeom>
          <a:noFill/>
        </p:spPr>
        <p:txBody>
          <a:bodyPr wrap="none" rtlCol="0">
            <a:spAutoFit/>
          </a:bodyPr>
          <a:lstStyle/>
          <a:p>
            <a:r>
              <a:rPr lang="fr-FR" dirty="0">
                <a:solidFill>
                  <a:schemeClr val="bg1">
                    <a:lumMod val="95000"/>
                  </a:schemeClr>
                </a:solidFill>
              </a:rPr>
              <a:t>Construction d'un nouveau processeur à partir de trois processeurs existants</a:t>
            </a:r>
          </a:p>
        </p:txBody>
      </p:sp>
      <p:sp>
        <p:nvSpPr>
          <p:cNvPr id="6" name="ZoneTexte 5"/>
          <p:cNvSpPr txBox="1"/>
          <p:nvPr/>
        </p:nvSpPr>
        <p:spPr>
          <a:xfrm>
            <a:off x="214411" y="1034124"/>
            <a:ext cx="7202465" cy="738664"/>
          </a:xfrm>
          <a:prstGeom prst="rect">
            <a:avLst/>
          </a:prstGeom>
          <a:noFill/>
        </p:spPr>
        <p:txBody>
          <a:bodyPr wrap="square" rtlCol="0">
            <a:spAutoFit/>
          </a:bodyPr>
          <a:lstStyle/>
          <a:p>
            <a:r>
              <a:rPr lang="fr-FR" dirty="0">
                <a:solidFill>
                  <a:schemeClr val="bg1">
                    <a:lumMod val="95000"/>
                  </a:schemeClr>
                </a:solidFill>
              </a:rPr>
              <a:t>Un groupe de transformateurs (processors), avec leurs relations, </a:t>
            </a:r>
            <a:r>
              <a:rPr lang="fr-FR" dirty="0" err="1">
                <a:solidFill>
                  <a:schemeClr val="bg1">
                    <a:lumMod val="95000"/>
                  </a:schemeClr>
                </a:solidFill>
              </a:rPr>
              <a:t>peuveunt</a:t>
            </a:r>
            <a:r>
              <a:rPr lang="fr-FR" dirty="0">
                <a:solidFill>
                  <a:schemeClr val="bg1">
                    <a:lumMod val="95000"/>
                  </a:schemeClr>
                </a:solidFill>
              </a:rPr>
              <a:t> former un nouveau processus. Vous ajoutez un port d'entrée et un port de sortie afin qu'il puisse recevoir et envoyer des données.</a:t>
            </a:r>
          </a:p>
        </p:txBody>
      </p:sp>
      <p:sp>
        <p:nvSpPr>
          <p:cNvPr id="7" name="ZoneTexte 6"/>
          <p:cNvSpPr txBox="1"/>
          <p:nvPr/>
        </p:nvSpPr>
        <p:spPr>
          <a:xfrm>
            <a:off x="214411" y="2599599"/>
            <a:ext cx="2617940" cy="1169551"/>
          </a:xfrm>
          <a:prstGeom prst="rect">
            <a:avLst/>
          </a:prstGeom>
          <a:noFill/>
        </p:spPr>
        <p:txBody>
          <a:bodyPr wrap="square" rtlCol="0">
            <a:spAutoFit/>
          </a:bodyPr>
          <a:lstStyle/>
          <a:p>
            <a:r>
              <a:rPr lang="fr-FR" dirty="0">
                <a:solidFill>
                  <a:schemeClr val="bg1">
                    <a:lumMod val="95000"/>
                  </a:schemeClr>
                </a:solidFill>
              </a:rPr>
              <a:t>Les groupes de processeurs sont un moyen facile de créer de nouveaux processeurs à partir de ceux qui existent déjà.</a:t>
            </a:r>
          </a:p>
        </p:txBody>
      </p:sp>
    </p:spTree>
    <p:extLst>
      <p:ext uri="{BB962C8B-B14F-4D97-AF65-F5344CB8AC3E}">
        <p14:creationId xmlns:p14="http://schemas.microsoft.com/office/powerpoint/2010/main" val="347276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433689" y="275318"/>
            <a:ext cx="5452533" cy="539091"/>
          </a:xfrm>
          <a:prstGeom prst="rect">
            <a:avLst/>
          </a:prstGeom>
        </p:spPr>
        <p:txBody>
          <a:bodyPr spcFirstLastPara="1" wrap="square" lIns="0" tIns="0" rIns="0" bIns="0" anchor="b" anchorCtr="0">
            <a:noAutofit/>
          </a:bodyPr>
          <a:lstStyle/>
          <a:p>
            <a:r>
              <a:rPr lang="fr-FR" sz="2800" dirty="0"/>
              <a:t>Exemple d’un Flux </a:t>
            </a:r>
            <a:r>
              <a:rPr lang="fr-FR" sz="2800" dirty="0" err="1"/>
              <a:t>Nifi</a:t>
            </a:r>
            <a:r>
              <a:rPr lang="fr-FR" sz="2800" dirty="0"/>
              <a:t> </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9" name="Image 8"/>
          <p:cNvPicPr>
            <a:picLocks noChangeAspect="1"/>
          </p:cNvPicPr>
          <p:nvPr/>
        </p:nvPicPr>
        <p:blipFill>
          <a:blip r:embed="rId3"/>
          <a:stretch>
            <a:fillRect/>
          </a:stretch>
        </p:blipFill>
        <p:spPr>
          <a:xfrm>
            <a:off x="901872" y="1112640"/>
            <a:ext cx="6225437" cy="2619112"/>
          </a:xfrm>
          <a:prstGeom prst="rect">
            <a:avLst/>
          </a:prstGeom>
        </p:spPr>
      </p:pic>
      <p:sp>
        <p:nvSpPr>
          <p:cNvPr id="10" name="ZoneTexte 9"/>
          <p:cNvSpPr txBox="1"/>
          <p:nvPr/>
        </p:nvSpPr>
        <p:spPr>
          <a:xfrm>
            <a:off x="1296436" y="3876094"/>
            <a:ext cx="4645824" cy="307777"/>
          </a:xfrm>
          <a:prstGeom prst="rect">
            <a:avLst/>
          </a:prstGeom>
          <a:noFill/>
        </p:spPr>
        <p:txBody>
          <a:bodyPr wrap="none" rtlCol="0">
            <a:spAutoFit/>
          </a:bodyPr>
          <a:lstStyle/>
          <a:p>
            <a:r>
              <a:rPr lang="fr-FR" dirty="0">
                <a:solidFill>
                  <a:schemeClr val="bg1">
                    <a:lumMod val="95000"/>
                  </a:schemeClr>
                </a:solidFill>
              </a:rPr>
              <a:t>Exemple d’un flux </a:t>
            </a:r>
            <a:r>
              <a:rPr lang="fr-FR" dirty="0" err="1">
                <a:solidFill>
                  <a:schemeClr val="bg1">
                    <a:lumMod val="95000"/>
                  </a:schemeClr>
                </a:solidFill>
              </a:rPr>
              <a:t>Nifi</a:t>
            </a:r>
            <a:r>
              <a:rPr lang="fr-FR" dirty="0">
                <a:solidFill>
                  <a:schemeClr val="bg1">
                    <a:lumMod val="95000"/>
                  </a:schemeClr>
                </a:solidFill>
              </a:rPr>
              <a:t> pour la validation d’un fichier CSV</a:t>
            </a:r>
          </a:p>
        </p:txBody>
      </p:sp>
    </p:spTree>
    <p:extLst>
      <p:ext uri="{BB962C8B-B14F-4D97-AF65-F5344CB8AC3E}">
        <p14:creationId xmlns:p14="http://schemas.microsoft.com/office/powerpoint/2010/main" val="26821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652889" y="275318"/>
            <a:ext cx="2325511" cy="539091"/>
          </a:xfrm>
          <a:prstGeom prst="rect">
            <a:avLst/>
          </a:prstGeom>
        </p:spPr>
        <p:txBody>
          <a:bodyPr spcFirstLastPara="1" wrap="square" lIns="0" tIns="0" rIns="0" bIns="0" anchor="b" anchorCtr="0">
            <a:noAutofit/>
          </a:bodyPr>
          <a:lstStyle/>
          <a:p>
            <a:r>
              <a:rPr lang="fr-FR" sz="2800" dirty="0"/>
              <a:t>Introduction </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4" name="ZoneTexte 3"/>
          <p:cNvSpPr txBox="1"/>
          <p:nvPr/>
        </p:nvSpPr>
        <p:spPr>
          <a:xfrm>
            <a:off x="22423" y="939242"/>
            <a:ext cx="7685907" cy="1384995"/>
          </a:xfrm>
          <a:prstGeom prst="rect">
            <a:avLst/>
          </a:prstGeom>
          <a:noFill/>
        </p:spPr>
        <p:txBody>
          <a:bodyPr wrap="square" rtlCol="0">
            <a:spAutoFit/>
          </a:bodyPr>
          <a:lstStyle/>
          <a:p>
            <a:r>
              <a:rPr lang="fr-FR" dirty="0">
                <a:solidFill>
                  <a:schemeClr val="bg1">
                    <a:lumMod val="95000"/>
                  </a:schemeClr>
                </a:solidFill>
              </a:rPr>
              <a:t>Avec l’augmentation du nombre et de la complexité des systèmes producteurs et consommateurs de données dans les organisations, il devient nécessaire de disposer d’un outil centralisé pour assurer des échanges de qualité entre ces différents systèmes.</a:t>
            </a:r>
          </a:p>
          <a:p>
            <a:endParaRPr lang="fr-FR" dirty="0">
              <a:solidFill>
                <a:schemeClr val="bg1">
                  <a:lumMod val="95000"/>
                </a:schemeClr>
              </a:solidFill>
            </a:endParaRPr>
          </a:p>
          <a:p>
            <a:r>
              <a:rPr lang="fr-FR" dirty="0" err="1">
                <a:solidFill>
                  <a:schemeClr val="bg1">
                    <a:lumMod val="95000"/>
                  </a:schemeClr>
                </a:solidFill>
              </a:rPr>
              <a:t>NiFi</a:t>
            </a:r>
            <a:r>
              <a:rPr lang="fr-FR" dirty="0">
                <a:solidFill>
                  <a:schemeClr val="bg1">
                    <a:lumMod val="95000"/>
                  </a:schemeClr>
                </a:solidFill>
              </a:rPr>
              <a:t> est une technologie qui répond à ce besoin en permettant de gérer et d’automatiser ces flux de données, et participe à l’amélioration de la gouvernance des données.</a:t>
            </a:r>
          </a:p>
        </p:txBody>
      </p:sp>
      <p:pic>
        <p:nvPicPr>
          <p:cNvPr id="5" name="Image 4"/>
          <p:cNvPicPr>
            <a:picLocks noChangeAspect="1"/>
          </p:cNvPicPr>
          <p:nvPr/>
        </p:nvPicPr>
        <p:blipFill>
          <a:blip r:embed="rId3"/>
          <a:stretch>
            <a:fillRect/>
          </a:stretch>
        </p:blipFill>
        <p:spPr>
          <a:xfrm>
            <a:off x="2221375" y="2438253"/>
            <a:ext cx="3611090" cy="2311598"/>
          </a:xfrm>
          <a:prstGeom prst="rect">
            <a:avLst/>
          </a:prstGeom>
        </p:spPr>
      </p:pic>
    </p:spTree>
    <p:extLst>
      <p:ext uri="{BB962C8B-B14F-4D97-AF65-F5344CB8AC3E}">
        <p14:creationId xmlns:p14="http://schemas.microsoft.com/office/powerpoint/2010/main" val="90401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25260" y="275318"/>
            <a:ext cx="8166969" cy="539091"/>
          </a:xfrm>
          <a:prstGeom prst="rect">
            <a:avLst/>
          </a:prstGeom>
        </p:spPr>
        <p:txBody>
          <a:bodyPr spcFirstLastPara="1" wrap="square" lIns="0" tIns="0" rIns="0" bIns="0" anchor="b" anchorCtr="0">
            <a:noAutofit/>
          </a:bodyPr>
          <a:lstStyle/>
          <a:p>
            <a:r>
              <a:rPr lang="fr-FR" sz="2800" dirty="0"/>
              <a:t>Architecture d’Apache </a:t>
            </a:r>
            <a:r>
              <a:rPr lang="fr-FR" sz="2800" dirty="0" err="1"/>
              <a:t>NiFi</a:t>
            </a:r>
            <a:r>
              <a:rPr lang="fr-FR" sz="2800" dirty="0"/>
              <a:t> ( mode </a:t>
            </a:r>
            <a:r>
              <a:rPr lang="fr-FR" sz="2800" dirty="0" err="1"/>
              <a:t>standalone</a:t>
            </a:r>
            <a:r>
              <a:rPr lang="fr-FR" sz="2800" dirty="0"/>
              <a:t>)</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050" name="Picture 2" descr="pache NiFi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14" y="1061544"/>
            <a:ext cx="4704088" cy="2473283"/>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125260" y="4022445"/>
            <a:ext cx="7127309" cy="738664"/>
          </a:xfrm>
          <a:prstGeom prst="rect">
            <a:avLst/>
          </a:prstGeom>
          <a:noFill/>
        </p:spPr>
        <p:txBody>
          <a:bodyPr wrap="square" rtlCol="0">
            <a:spAutoFit/>
          </a:bodyPr>
          <a:lstStyle/>
          <a:p>
            <a:r>
              <a:rPr lang="fr-FR" dirty="0">
                <a:solidFill>
                  <a:schemeClr val="bg1">
                    <a:lumMod val="95000"/>
                  </a:schemeClr>
                </a:solidFill>
              </a:rPr>
              <a:t>Apache </a:t>
            </a:r>
            <a:r>
              <a:rPr lang="fr-FR" dirty="0" err="1">
                <a:solidFill>
                  <a:schemeClr val="bg1">
                    <a:lumMod val="95000"/>
                  </a:schemeClr>
                </a:solidFill>
              </a:rPr>
              <a:t>NiFi</a:t>
            </a:r>
            <a:r>
              <a:rPr lang="fr-FR" dirty="0">
                <a:solidFill>
                  <a:schemeClr val="bg1">
                    <a:lumMod val="95000"/>
                  </a:schemeClr>
                </a:solidFill>
              </a:rPr>
              <a:t> fonctionne au sein d’une JVM, installée sur un OS. Il est constitué des principaux composants : </a:t>
            </a:r>
            <a:r>
              <a:rPr lang="fr-FR" b="1" i="1" dirty="0" err="1">
                <a:solidFill>
                  <a:schemeClr val="bg1">
                    <a:lumMod val="95000"/>
                  </a:schemeClr>
                </a:solidFill>
              </a:rPr>
              <a:t>WebServer</a:t>
            </a:r>
            <a:r>
              <a:rPr lang="fr-FR" b="1" i="1" dirty="0">
                <a:solidFill>
                  <a:schemeClr val="bg1">
                    <a:lumMod val="95000"/>
                  </a:schemeClr>
                </a:solidFill>
              </a:rPr>
              <a:t>, Flow Controller</a:t>
            </a:r>
            <a:r>
              <a:rPr lang="fr-FR" b="1" dirty="0">
                <a:solidFill>
                  <a:schemeClr val="bg1">
                    <a:lumMod val="95000"/>
                  </a:schemeClr>
                </a:solidFill>
              </a:rPr>
              <a:t>, </a:t>
            </a:r>
            <a:r>
              <a:rPr lang="fr-FR" b="1" i="1" dirty="0">
                <a:solidFill>
                  <a:schemeClr val="bg1">
                    <a:lumMod val="95000"/>
                  </a:schemeClr>
                </a:solidFill>
              </a:rPr>
              <a:t>Processor, Content </a:t>
            </a:r>
            <a:r>
              <a:rPr lang="fr-FR" b="1" i="1" dirty="0" err="1">
                <a:solidFill>
                  <a:schemeClr val="bg1">
                    <a:lumMod val="95000"/>
                  </a:schemeClr>
                </a:solidFill>
              </a:rPr>
              <a:t>Repository</a:t>
            </a:r>
            <a:r>
              <a:rPr lang="fr-FR" dirty="0">
                <a:solidFill>
                  <a:schemeClr val="bg1">
                    <a:lumMod val="95000"/>
                  </a:schemeClr>
                </a:solidFill>
              </a:rPr>
              <a:t> , </a:t>
            </a:r>
            <a:r>
              <a:rPr lang="fr-FR" b="1" i="1" dirty="0">
                <a:solidFill>
                  <a:schemeClr val="bg1">
                    <a:lumMod val="95000"/>
                  </a:schemeClr>
                </a:solidFill>
              </a:rPr>
              <a:t>Provenance </a:t>
            </a:r>
            <a:r>
              <a:rPr lang="fr-FR" b="1" i="1" dirty="0" err="1">
                <a:solidFill>
                  <a:schemeClr val="bg1">
                    <a:lumMod val="95000"/>
                  </a:schemeClr>
                </a:solidFill>
              </a:rPr>
              <a:t>Repository</a:t>
            </a:r>
            <a:r>
              <a:rPr lang="fr-FR" dirty="0">
                <a:solidFill>
                  <a:schemeClr val="bg1">
                    <a:lumMod val="95000"/>
                  </a:schemeClr>
                </a:solidFill>
              </a:rPr>
              <a:t> </a:t>
            </a:r>
          </a:p>
        </p:txBody>
      </p:sp>
    </p:spTree>
    <p:extLst>
      <p:ext uri="{BB962C8B-B14F-4D97-AF65-F5344CB8AC3E}">
        <p14:creationId xmlns:p14="http://schemas.microsoft.com/office/powerpoint/2010/main" val="1124988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84750" y="124661"/>
            <a:ext cx="8073180" cy="539091"/>
          </a:xfrm>
          <a:prstGeom prst="rect">
            <a:avLst/>
          </a:prstGeom>
        </p:spPr>
        <p:txBody>
          <a:bodyPr spcFirstLastPara="1" wrap="square" lIns="0" tIns="0" rIns="0" bIns="0" anchor="b" anchorCtr="0">
            <a:noAutofit/>
          </a:bodyPr>
          <a:lstStyle/>
          <a:p>
            <a:r>
              <a:rPr lang="fr-FR" sz="2800" dirty="0"/>
              <a:t>Architecture d’Apache </a:t>
            </a:r>
            <a:r>
              <a:rPr lang="fr-FR" sz="2800" dirty="0" err="1"/>
              <a:t>NiFi</a:t>
            </a:r>
            <a:r>
              <a:rPr lang="fr-FR" sz="2800" dirty="0"/>
              <a:t> ( mode cluster)</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052" name="Picture 4" descr="pache NiFi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798" y="1790850"/>
            <a:ext cx="6351083" cy="279578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81264" y="1052186"/>
            <a:ext cx="7703508" cy="738664"/>
          </a:xfrm>
          <a:prstGeom prst="rect">
            <a:avLst/>
          </a:prstGeom>
          <a:noFill/>
        </p:spPr>
        <p:txBody>
          <a:bodyPr wrap="square" rtlCol="0">
            <a:spAutoFit/>
          </a:bodyPr>
          <a:lstStyle/>
          <a:p>
            <a:r>
              <a:rPr lang="fr-FR" dirty="0">
                <a:solidFill>
                  <a:schemeClr val="bg1">
                    <a:lumMod val="95000"/>
                  </a:schemeClr>
                </a:solidFill>
              </a:rPr>
              <a:t>Apache </a:t>
            </a:r>
            <a:r>
              <a:rPr lang="fr-FR" dirty="0" err="1">
                <a:solidFill>
                  <a:schemeClr val="bg1">
                    <a:lumMod val="95000"/>
                  </a:schemeClr>
                </a:solidFill>
              </a:rPr>
              <a:t>NiFi</a:t>
            </a:r>
            <a:r>
              <a:rPr lang="fr-FR" dirty="0">
                <a:solidFill>
                  <a:schemeClr val="bg1">
                    <a:lumMod val="95000"/>
                  </a:schemeClr>
                </a:solidFill>
              </a:rPr>
              <a:t> peut également être implémenté en mode cluster : les flux de données peuvent être distribués et traités à travers différents nœuds d’un cluster </a:t>
            </a:r>
            <a:r>
              <a:rPr lang="fr-FR" dirty="0" err="1">
                <a:solidFill>
                  <a:schemeClr val="bg1">
                    <a:lumMod val="95000"/>
                  </a:schemeClr>
                </a:solidFill>
              </a:rPr>
              <a:t>NiFi</a:t>
            </a:r>
            <a:r>
              <a:rPr lang="fr-FR" dirty="0">
                <a:solidFill>
                  <a:schemeClr val="bg1">
                    <a:lumMod val="95000"/>
                  </a:schemeClr>
                </a:solidFill>
              </a:rPr>
              <a:t>. Le schéma ci-dessous donne un aperçu d’une architecture </a:t>
            </a:r>
            <a:r>
              <a:rPr lang="fr-FR" dirty="0" err="1">
                <a:solidFill>
                  <a:schemeClr val="bg1">
                    <a:lumMod val="95000"/>
                  </a:schemeClr>
                </a:solidFill>
              </a:rPr>
              <a:t>NiFi</a:t>
            </a:r>
            <a:r>
              <a:rPr lang="fr-FR" dirty="0">
                <a:solidFill>
                  <a:schemeClr val="bg1">
                    <a:lumMod val="95000"/>
                  </a:schemeClr>
                </a:solidFill>
              </a:rPr>
              <a:t> distribuée :</a:t>
            </a:r>
          </a:p>
        </p:txBody>
      </p:sp>
    </p:spTree>
    <p:extLst>
      <p:ext uri="{BB962C8B-B14F-4D97-AF65-F5344CB8AC3E}">
        <p14:creationId xmlns:p14="http://schemas.microsoft.com/office/powerpoint/2010/main" val="1011149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396111" y="144451"/>
            <a:ext cx="5452533" cy="539091"/>
          </a:xfrm>
          <a:prstGeom prst="rect">
            <a:avLst/>
          </a:prstGeom>
        </p:spPr>
        <p:txBody>
          <a:bodyPr spcFirstLastPara="1" wrap="square" lIns="0" tIns="0" rIns="0" bIns="0" anchor="b" anchorCtr="0">
            <a:noAutofit/>
          </a:bodyPr>
          <a:lstStyle/>
          <a:p>
            <a:r>
              <a:rPr lang="fr-FR" sz="2800" dirty="0"/>
              <a:t>Architecture d’Apache </a:t>
            </a:r>
            <a:r>
              <a:rPr lang="fr-FR" sz="2800" dirty="0" err="1"/>
              <a:t>NiFi</a:t>
            </a:r>
            <a:endParaRPr lang="fr-FR"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5" name="ZoneTexte 4"/>
          <p:cNvSpPr txBox="1"/>
          <p:nvPr/>
        </p:nvSpPr>
        <p:spPr>
          <a:xfrm>
            <a:off x="0" y="875908"/>
            <a:ext cx="7495822" cy="523220"/>
          </a:xfrm>
          <a:prstGeom prst="rect">
            <a:avLst/>
          </a:prstGeom>
          <a:noFill/>
        </p:spPr>
        <p:txBody>
          <a:bodyPr wrap="square" rtlCol="0">
            <a:spAutoFit/>
          </a:bodyPr>
          <a:lstStyle/>
          <a:p>
            <a:r>
              <a:rPr lang="fr-FR" dirty="0">
                <a:solidFill>
                  <a:schemeClr val="bg1">
                    <a:lumMod val="95000"/>
                  </a:schemeClr>
                </a:solidFill>
              </a:rPr>
              <a:t>Apache </a:t>
            </a:r>
            <a:r>
              <a:rPr lang="fr-FR" dirty="0" err="1">
                <a:solidFill>
                  <a:schemeClr val="bg1">
                    <a:lumMod val="95000"/>
                  </a:schemeClr>
                </a:solidFill>
              </a:rPr>
              <a:t>NiFi</a:t>
            </a:r>
            <a:r>
              <a:rPr lang="fr-FR" dirty="0">
                <a:solidFill>
                  <a:schemeClr val="bg1">
                    <a:lumMod val="95000"/>
                  </a:schemeClr>
                </a:solidFill>
              </a:rPr>
              <a:t> fonctionne au sein d’une JVM, installée sur un OS. Il est constitué des principaux composants suivants :</a:t>
            </a:r>
          </a:p>
        </p:txBody>
      </p:sp>
      <p:sp>
        <p:nvSpPr>
          <p:cNvPr id="2" name="ZoneTexte 1"/>
          <p:cNvSpPr txBox="1"/>
          <p:nvPr/>
        </p:nvSpPr>
        <p:spPr>
          <a:xfrm>
            <a:off x="0" y="1503812"/>
            <a:ext cx="8842708" cy="3539430"/>
          </a:xfrm>
          <a:prstGeom prst="rect">
            <a:avLst/>
          </a:prstGeom>
          <a:noFill/>
        </p:spPr>
        <p:txBody>
          <a:bodyPr wrap="square" rtlCol="0">
            <a:spAutoFit/>
          </a:bodyPr>
          <a:lstStyle/>
          <a:p>
            <a:r>
              <a:rPr lang="fr-FR" b="1" i="1" dirty="0" err="1">
                <a:solidFill>
                  <a:schemeClr val="bg1">
                    <a:lumMod val="95000"/>
                  </a:schemeClr>
                </a:solidFill>
              </a:rPr>
              <a:t>WebServer</a:t>
            </a:r>
            <a:r>
              <a:rPr lang="fr-FR" dirty="0">
                <a:solidFill>
                  <a:schemeClr val="bg1">
                    <a:lumMod val="95000"/>
                  </a:schemeClr>
                </a:solidFill>
              </a:rPr>
              <a:t> :  qui permet d’héberger l’interface HTTP de </a:t>
            </a:r>
            <a:r>
              <a:rPr lang="fr-FR" dirty="0" err="1">
                <a:solidFill>
                  <a:schemeClr val="bg1">
                    <a:lumMod val="95000"/>
                  </a:schemeClr>
                </a:solidFill>
              </a:rPr>
              <a:t>NiFi</a:t>
            </a:r>
            <a:r>
              <a:rPr lang="fr-FR" dirty="0">
                <a:solidFill>
                  <a:schemeClr val="bg1">
                    <a:lumMod val="95000"/>
                  </a:schemeClr>
                </a:solidFill>
              </a:rPr>
              <a:t>.</a:t>
            </a:r>
          </a:p>
          <a:p>
            <a:br>
              <a:rPr lang="fr-FR" dirty="0">
                <a:solidFill>
                  <a:schemeClr val="bg1">
                    <a:lumMod val="95000"/>
                  </a:schemeClr>
                </a:solidFill>
              </a:rPr>
            </a:br>
            <a:r>
              <a:rPr lang="fr-FR" b="1" i="1" dirty="0">
                <a:solidFill>
                  <a:schemeClr val="bg1">
                    <a:lumMod val="95000"/>
                  </a:schemeClr>
                </a:solidFill>
              </a:rPr>
              <a:t>Flow Controller</a:t>
            </a:r>
            <a:r>
              <a:rPr lang="fr-FR" b="1" dirty="0">
                <a:solidFill>
                  <a:schemeClr val="bg1">
                    <a:lumMod val="95000"/>
                  </a:schemeClr>
                </a:solidFill>
              </a:rPr>
              <a:t>: </a:t>
            </a:r>
            <a:r>
              <a:rPr lang="fr-FR" dirty="0">
                <a:solidFill>
                  <a:schemeClr val="bg1">
                    <a:lumMod val="95000"/>
                  </a:schemeClr>
                </a:solidFill>
              </a:rPr>
              <a:t>qui sert de broker facilitant les interactions entre processeurs à travers l’échange de </a:t>
            </a:r>
            <a:r>
              <a:rPr lang="fr-FR" i="1" dirty="0" err="1">
                <a:solidFill>
                  <a:schemeClr val="bg1">
                    <a:lumMod val="95000"/>
                  </a:schemeClr>
                </a:solidFill>
              </a:rPr>
              <a:t>FlowFiles</a:t>
            </a:r>
            <a:r>
              <a:rPr lang="fr-FR" dirty="0">
                <a:solidFill>
                  <a:schemeClr val="bg1">
                    <a:lumMod val="95000"/>
                  </a:schemeClr>
                </a:solidFill>
              </a:rPr>
              <a:t>.</a:t>
            </a:r>
          </a:p>
          <a:p>
            <a:br>
              <a:rPr lang="fr-FR" i="1" dirty="0">
                <a:solidFill>
                  <a:schemeClr val="bg1">
                    <a:lumMod val="95000"/>
                  </a:schemeClr>
                </a:solidFill>
              </a:rPr>
            </a:br>
            <a:r>
              <a:rPr lang="fr-FR" b="1" i="1" dirty="0">
                <a:solidFill>
                  <a:schemeClr val="bg1">
                    <a:lumMod val="95000"/>
                  </a:schemeClr>
                </a:solidFill>
              </a:rPr>
              <a:t>Processor  : </a:t>
            </a:r>
            <a:r>
              <a:rPr lang="fr-FR" dirty="0">
                <a:solidFill>
                  <a:schemeClr val="bg1">
                    <a:lumMod val="95000"/>
                  </a:schemeClr>
                </a:solidFill>
              </a:rPr>
              <a:t>qui permet d’exécuter des traitements.</a:t>
            </a:r>
          </a:p>
          <a:p>
            <a:br>
              <a:rPr lang="fr-FR" b="1" dirty="0">
                <a:solidFill>
                  <a:schemeClr val="bg1">
                    <a:lumMod val="95000"/>
                  </a:schemeClr>
                </a:solidFill>
              </a:rPr>
            </a:br>
            <a:r>
              <a:rPr lang="fr-FR" b="1" i="1" dirty="0" err="1">
                <a:solidFill>
                  <a:schemeClr val="bg1">
                    <a:lumMod val="95000"/>
                  </a:schemeClr>
                </a:solidFill>
              </a:rPr>
              <a:t>FlowFile</a:t>
            </a:r>
            <a:r>
              <a:rPr lang="fr-FR" b="1" i="1" dirty="0">
                <a:solidFill>
                  <a:schemeClr val="bg1">
                    <a:lumMod val="95000"/>
                  </a:schemeClr>
                </a:solidFill>
              </a:rPr>
              <a:t> </a:t>
            </a:r>
            <a:r>
              <a:rPr lang="fr-FR" b="1" i="1" dirty="0" err="1">
                <a:solidFill>
                  <a:schemeClr val="bg1">
                    <a:lumMod val="95000"/>
                  </a:schemeClr>
                </a:solidFill>
              </a:rPr>
              <a:t>Repository</a:t>
            </a:r>
            <a:r>
              <a:rPr lang="fr-FR" dirty="0">
                <a:solidFill>
                  <a:schemeClr val="bg1">
                    <a:lumMod val="95000"/>
                  </a:schemeClr>
                </a:solidFill>
              </a:rPr>
              <a:t>  : qui permet de stocker l’état d’un ou plusieurs </a:t>
            </a:r>
            <a:r>
              <a:rPr lang="fr-FR" i="1" dirty="0" err="1">
                <a:solidFill>
                  <a:schemeClr val="bg1">
                    <a:lumMod val="95000"/>
                  </a:schemeClr>
                </a:solidFill>
              </a:rPr>
              <a:t>FlowFiles</a:t>
            </a:r>
            <a:r>
              <a:rPr lang="fr-FR" dirty="0">
                <a:solidFill>
                  <a:schemeClr val="bg1">
                    <a:lumMod val="95000"/>
                  </a:schemeClr>
                </a:solidFill>
              </a:rPr>
              <a:t> actifs. L’implémentation par défaut d’un </a:t>
            </a:r>
            <a:r>
              <a:rPr lang="fr-FR" i="1" dirty="0" err="1">
                <a:solidFill>
                  <a:schemeClr val="bg1">
                    <a:lumMod val="95000"/>
                  </a:schemeClr>
                </a:solidFill>
              </a:rPr>
              <a:t>FlowFile</a:t>
            </a:r>
            <a:r>
              <a:rPr lang="fr-FR" i="1" dirty="0">
                <a:solidFill>
                  <a:schemeClr val="bg1">
                    <a:lumMod val="95000"/>
                  </a:schemeClr>
                </a:solidFill>
              </a:rPr>
              <a:t> </a:t>
            </a:r>
            <a:r>
              <a:rPr lang="fr-FR" i="1" dirty="0" err="1">
                <a:solidFill>
                  <a:schemeClr val="bg1">
                    <a:lumMod val="95000"/>
                  </a:schemeClr>
                </a:solidFill>
              </a:rPr>
              <a:t>Repository</a:t>
            </a:r>
            <a:r>
              <a:rPr lang="fr-FR" dirty="0">
                <a:solidFill>
                  <a:schemeClr val="bg1">
                    <a:lumMod val="95000"/>
                  </a:schemeClr>
                </a:solidFill>
              </a:rPr>
              <a:t> est basée sur une approche </a:t>
            </a:r>
            <a:r>
              <a:rPr lang="fr-FR" dirty="0">
                <a:solidFill>
                  <a:schemeClr val="bg1">
                    <a:lumMod val="95000"/>
                  </a:schemeClr>
                </a:solidFill>
                <a:hlinkClick r:id="rId3" tooltip="Wikipedia: Write-Ahead Log"/>
              </a:rPr>
              <a:t>WAL</a:t>
            </a:r>
            <a:r>
              <a:rPr lang="fr-FR" dirty="0">
                <a:solidFill>
                  <a:schemeClr val="bg1">
                    <a:lumMod val="95000"/>
                  </a:schemeClr>
                </a:solidFill>
              </a:rPr>
              <a:t> (</a:t>
            </a:r>
            <a:r>
              <a:rPr lang="fr-FR" i="1" dirty="0">
                <a:solidFill>
                  <a:schemeClr val="bg1">
                    <a:lumMod val="95000"/>
                  </a:schemeClr>
                </a:solidFill>
              </a:rPr>
              <a:t>Write-</a:t>
            </a:r>
            <a:r>
              <a:rPr lang="fr-FR" i="1" dirty="0" err="1">
                <a:solidFill>
                  <a:schemeClr val="bg1">
                    <a:lumMod val="95000"/>
                  </a:schemeClr>
                </a:solidFill>
              </a:rPr>
              <a:t>Ahead</a:t>
            </a:r>
            <a:r>
              <a:rPr lang="fr-FR" i="1" dirty="0">
                <a:solidFill>
                  <a:schemeClr val="bg1">
                    <a:lumMod val="95000"/>
                  </a:schemeClr>
                </a:solidFill>
              </a:rPr>
              <a:t> Log</a:t>
            </a:r>
            <a:r>
              <a:rPr lang="fr-FR" dirty="0">
                <a:solidFill>
                  <a:schemeClr val="bg1">
                    <a:lumMod val="95000"/>
                  </a:schemeClr>
                </a:solidFill>
              </a:rPr>
              <a:t>).</a:t>
            </a:r>
          </a:p>
          <a:p>
            <a:br>
              <a:rPr lang="fr-FR" dirty="0">
                <a:solidFill>
                  <a:schemeClr val="bg1">
                    <a:lumMod val="95000"/>
                  </a:schemeClr>
                </a:solidFill>
              </a:rPr>
            </a:br>
            <a:r>
              <a:rPr lang="fr-FR" b="1" i="1" dirty="0">
                <a:solidFill>
                  <a:schemeClr val="bg1">
                    <a:lumMod val="95000"/>
                  </a:schemeClr>
                </a:solidFill>
              </a:rPr>
              <a:t>Content </a:t>
            </a:r>
            <a:r>
              <a:rPr lang="fr-FR" b="1" i="1" dirty="0" err="1">
                <a:solidFill>
                  <a:schemeClr val="bg1">
                    <a:lumMod val="95000"/>
                  </a:schemeClr>
                </a:solidFill>
              </a:rPr>
              <a:t>Repository</a:t>
            </a:r>
            <a:r>
              <a:rPr lang="fr-FR" dirty="0">
                <a:solidFill>
                  <a:schemeClr val="bg1">
                    <a:lumMod val="95000"/>
                  </a:schemeClr>
                </a:solidFill>
              </a:rPr>
              <a:t> : qui permet de stocker le contenu (en octets) d’un ou plusieurs </a:t>
            </a:r>
            <a:r>
              <a:rPr lang="fr-FR" i="1" dirty="0" err="1">
                <a:solidFill>
                  <a:schemeClr val="bg1">
                    <a:lumMod val="95000"/>
                  </a:schemeClr>
                </a:solidFill>
              </a:rPr>
              <a:t>FlowFiles</a:t>
            </a:r>
            <a:r>
              <a:rPr lang="fr-FR" dirty="0">
                <a:solidFill>
                  <a:schemeClr val="bg1">
                    <a:lumMod val="95000"/>
                  </a:schemeClr>
                </a:solidFill>
              </a:rPr>
              <a:t>. L’implémentation par défaut d’un </a:t>
            </a:r>
            <a:r>
              <a:rPr lang="fr-FR" i="1" dirty="0">
                <a:solidFill>
                  <a:schemeClr val="bg1">
                    <a:lumMod val="95000"/>
                  </a:schemeClr>
                </a:solidFill>
              </a:rPr>
              <a:t>Content </a:t>
            </a:r>
            <a:r>
              <a:rPr lang="fr-FR" i="1" dirty="0" err="1">
                <a:solidFill>
                  <a:schemeClr val="bg1">
                    <a:lumMod val="95000"/>
                  </a:schemeClr>
                </a:solidFill>
              </a:rPr>
              <a:t>Repository</a:t>
            </a:r>
            <a:r>
              <a:rPr lang="fr-FR" dirty="0">
                <a:solidFill>
                  <a:schemeClr val="bg1">
                    <a:lumMod val="95000"/>
                  </a:schemeClr>
                </a:solidFill>
              </a:rPr>
              <a:t> est basée sur une approche standard : stockage de chaque bloc de données au sein du système de fichiers.</a:t>
            </a:r>
          </a:p>
          <a:p>
            <a:br>
              <a:rPr lang="fr-FR" dirty="0">
                <a:solidFill>
                  <a:schemeClr val="bg1">
                    <a:lumMod val="95000"/>
                  </a:schemeClr>
                </a:solidFill>
              </a:rPr>
            </a:br>
            <a:r>
              <a:rPr lang="fr-FR" b="1" i="1" dirty="0">
                <a:solidFill>
                  <a:schemeClr val="bg1">
                    <a:lumMod val="95000"/>
                  </a:schemeClr>
                </a:solidFill>
              </a:rPr>
              <a:t>Provenance </a:t>
            </a:r>
            <a:r>
              <a:rPr lang="fr-FR" b="1" i="1" dirty="0" err="1">
                <a:solidFill>
                  <a:schemeClr val="bg1">
                    <a:lumMod val="95000"/>
                  </a:schemeClr>
                </a:solidFill>
              </a:rPr>
              <a:t>Repository</a:t>
            </a:r>
            <a:r>
              <a:rPr lang="fr-FR" dirty="0">
                <a:solidFill>
                  <a:schemeClr val="bg1">
                    <a:lumMod val="95000"/>
                  </a:schemeClr>
                </a:solidFill>
              </a:rPr>
              <a:t> : qui permet de stocker les événements associés à la provenance des données. Lesdits événements stockés sont indexés.</a:t>
            </a:r>
          </a:p>
        </p:txBody>
      </p:sp>
    </p:spTree>
    <p:extLst>
      <p:ext uri="{BB962C8B-B14F-4D97-AF65-F5344CB8AC3E}">
        <p14:creationId xmlns:p14="http://schemas.microsoft.com/office/powerpoint/2010/main" val="268545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859467" y="168742"/>
            <a:ext cx="8073180" cy="539091"/>
          </a:xfrm>
          <a:prstGeom prst="rect">
            <a:avLst/>
          </a:prstGeom>
        </p:spPr>
        <p:txBody>
          <a:bodyPr spcFirstLastPara="1" wrap="square" lIns="0" tIns="0" rIns="0" bIns="0" anchor="b" anchorCtr="0">
            <a:noAutofit/>
          </a:bodyPr>
          <a:lstStyle/>
          <a:p>
            <a:r>
              <a:rPr lang="fr-FR" sz="2800" dirty="0"/>
              <a:t>               Fonctionnalités clés</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 name="ZoneTexte 1"/>
          <p:cNvSpPr txBox="1"/>
          <p:nvPr/>
        </p:nvSpPr>
        <p:spPr>
          <a:xfrm>
            <a:off x="0" y="707833"/>
            <a:ext cx="9269260" cy="2893100"/>
          </a:xfrm>
          <a:prstGeom prst="rect">
            <a:avLst/>
          </a:prstGeom>
          <a:noFill/>
        </p:spPr>
        <p:txBody>
          <a:bodyPr wrap="square" rtlCol="0">
            <a:spAutoFit/>
          </a:bodyPr>
          <a:lstStyle/>
          <a:p>
            <a:r>
              <a:rPr lang="fr-FR" b="1" dirty="0" err="1">
                <a:solidFill>
                  <a:schemeClr val="bg1">
                    <a:lumMod val="95000"/>
                  </a:schemeClr>
                </a:solidFill>
              </a:rPr>
              <a:t>QoS</a:t>
            </a:r>
            <a:r>
              <a:rPr lang="fr-FR" b="1" dirty="0">
                <a:solidFill>
                  <a:schemeClr val="bg1">
                    <a:lumMod val="95000"/>
                  </a:schemeClr>
                </a:solidFill>
              </a:rPr>
              <a:t> (</a:t>
            </a:r>
            <a:r>
              <a:rPr lang="fr-FR" b="1" i="1" dirty="0" err="1">
                <a:solidFill>
                  <a:schemeClr val="bg1">
                    <a:lumMod val="95000"/>
                  </a:schemeClr>
                </a:solidFill>
              </a:rPr>
              <a:t>Quality</a:t>
            </a:r>
            <a:r>
              <a:rPr lang="fr-FR" b="1" i="1" dirty="0">
                <a:solidFill>
                  <a:schemeClr val="bg1">
                    <a:lumMod val="95000"/>
                  </a:schemeClr>
                </a:solidFill>
              </a:rPr>
              <a:t> of Service</a:t>
            </a:r>
            <a:r>
              <a:rPr lang="fr-FR" b="1" dirty="0">
                <a:solidFill>
                  <a:schemeClr val="bg1">
                    <a:lumMod val="95000"/>
                  </a:schemeClr>
                </a:solidFill>
              </a:rPr>
              <a:t>) : </a:t>
            </a:r>
            <a:r>
              <a:rPr lang="fr-FR" dirty="0">
                <a:solidFill>
                  <a:schemeClr val="bg1">
                    <a:lumMod val="95000"/>
                  </a:schemeClr>
                </a:solidFill>
              </a:rPr>
              <a:t>contrôle et qualification des données avec possibilité de gérer la tolérance aux pertes (</a:t>
            </a:r>
            <a:r>
              <a:rPr lang="fr-FR" i="1" dirty="0" err="1">
                <a:solidFill>
                  <a:schemeClr val="bg1">
                    <a:lumMod val="95000"/>
                  </a:schemeClr>
                </a:solidFill>
              </a:rPr>
              <a:t>loss</a:t>
            </a:r>
            <a:r>
              <a:rPr lang="fr-FR" i="1" dirty="0">
                <a:solidFill>
                  <a:schemeClr val="bg1">
                    <a:lumMod val="95000"/>
                  </a:schemeClr>
                </a:solidFill>
              </a:rPr>
              <a:t> </a:t>
            </a:r>
            <a:r>
              <a:rPr lang="fr-FR" i="1" dirty="0" err="1">
                <a:solidFill>
                  <a:schemeClr val="bg1">
                    <a:lumMod val="95000"/>
                  </a:schemeClr>
                </a:solidFill>
              </a:rPr>
              <a:t>tolerance</a:t>
            </a:r>
            <a:r>
              <a:rPr lang="fr-FR" dirty="0">
                <a:solidFill>
                  <a:schemeClr val="bg1">
                    <a:lumMod val="95000"/>
                  </a:schemeClr>
                </a:solidFill>
              </a:rPr>
              <a:t>), la fiabilité des messages (</a:t>
            </a:r>
            <a:r>
              <a:rPr lang="fr-FR" i="1" dirty="0" err="1">
                <a:solidFill>
                  <a:schemeClr val="bg1">
                    <a:lumMod val="95000"/>
                  </a:schemeClr>
                </a:solidFill>
              </a:rPr>
              <a:t>guaranteed</a:t>
            </a:r>
            <a:r>
              <a:rPr lang="fr-FR" i="1" dirty="0">
                <a:solidFill>
                  <a:schemeClr val="bg1">
                    <a:lumMod val="95000"/>
                  </a:schemeClr>
                </a:solidFill>
              </a:rPr>
              <a:t> </a:t>
            </a:r>
            <a:r>
              <a:rPr lang="fr-FR" i="1" dirty="0" err="1">
                <a:solidFill>
                  <a:schemeClr val="bg1">
                    <a:lumMod val="95000"/>
                  </a:schemeClr>
                </a:solidFill>
              </a:rPr>
              <a:t>delivery</a:t>
            </a:r>
            <a:r>
              <a:rPr lang="fr-FR" dirty="0">
                <a:solidFill>
                  <a:schemeClr val="bg1">
                    <a:lumMod val="95000"/>
                  </a:schemeClr>
                </a:solidFill>
              </a:rPr>
              <a:t>),…</a:t>
            </a:r>
            <a:br>
              <a:rPr lang="fr-FR" dirty="0">
                <a:solidFill>
                  <a:schemeClr val="bg1">
                    <a:lumMod val="95000"/>
                  </a:schemeClr>
                </a:solidFill>
              </a:rPr>
            </a:br>
            <a:r>
              <a:rPr lang="fr-FR" b="1" i="1" dirty="0">
                <a:solidFill>
                  <a:schemeClr val="bg1">
                    <a:lumMod val="95000"/>
                  </a:schemeClr>
                </a:solidFill>
              </a:rPr>
              <a:t>Security</a:t>
            </a:r>
            <a:r>
              <a:rPr lang="fr-FR" i="1" dirty="0">
                <a:solidFill>
                  <a:schemeClr val="bg1">
                    <a:lumMod val="95000"/>
                  </a:schemeClr>
                </a:solidFill>
              </a:rPr>
              <a:t> </a:t>
            </a:r>
            <a:r>
              <a:rPr lang="fr-FR" dirty="0">
                <a:solidFill>
                  <a:schemeClr val="bg1">
                    <a:lumMod val="95000"/>
                  </a:schemeClr>
                </a:solidFill>
              </a:rPr>
              <a:t>: support de 2 types de sécurité :</a:t>
            </a:r>
          </a:p>
          <a:p>
            <a:br>
              <a:rPr lang="fr-FR" dirty="0">
                <a:solidFill>
                  <a:schemeClr val="bg1">
                    <a:lumMod val="95000"/>
                  </a:schemeClr>
                </a:solidFill>
              </a:rPr>
            </a:br>
            <a:endParaRPr lang="fr-FR" dirty="0">
              <a:solidFill>
                <a:schemeClr val="bg1">
                  <a:lumMod val="95000"/>
                </a:schemeClr>
              </a:solidFill>
            </a:endParaRPr>
          </a:p>
          <a:p>
            <a:r>
              <a:rPr lang="fr-FR" dirty="0">
                <a:solidFill>
                  <a:schemeClr val="bg1">
                    <a:lumMod val="95000"/>
                  </a:schemeClr>
                </a:solidFill>
              </a:rPr>
              <a:t>D’utilisateur à système : </a:t>
            </a:r>
            <a:r>
              <a:rPr lang="fr-FR" dirty="0" err="1">
                <a:solidFill>
                  <a:schemeClr val="bg1">
                    <a:lumMod val="95000"/>
                  </a:schemeClr>
                </a:solidFill>
              </a:rPr>
              <a:t>authenfication</a:t>
            </a:r>
            <a:r>
              <a:rPr lang="fr-FR" dirty="0">
                <a:solidFill>
                  <a:schemeClr val="bg1">
                    <a:lumMod val="95000"/>
                  </a:schemeClr>
                </a:solidFill>
              </a:rPr>
              <a:t> SSL bidirectionnelle </a:t>
            </a:r>
            <a:r>
              <a:rPr lang="fr-FR" dirty="0">
                <a:solidFill>
                  <a:schemeClr val="bg1">
                    <a:lumMod val="95000"/>
                  </a:schemeClr>
                </a:solidFill>
                <a:latin typeface="Wingdings" charset="2"/>
              </a:rPr>
              <a:t>à</a:t>
            </a:r>
            <a:r>
              <a:rPr lang="fr-FR" dirty="0">
                <a:solidFill>
                  <a:schemeClr val="bg1">
                    <a:lumMod val="95000"/>
                  </a:schemeClr>
                </a:solidFill>
              </a:rPr>
              <a:t> si un utilisateur rentre des informations sensibles – comme son mot-de-passe – au sein d’un flux, celles-ci seront encryptées côté serveur de sorte qu’elles ne soient jamais exposées côté client.</a:t>
            </a:r>
            <a:br>
              <a:rPr lang="fr-FR" dirty="0">
                <a:solidFill>
                  <a:schemeClr val="bg1">
                    <a:lumMod val="95000"/>
                  </a:schemeClr>
                </a:solidFill>
              </a:rPr>
            </a:br>
            <a:endParaRPr lang="fr-FR" dirty="0">
              <a:solidFill>
                <a:schemeClr val="bg1">
                  <a:lumMod val="95000"/>
                </a:schemeClr>
              </a:solidFill>
            </a:endParaRPr>
          </a:p>
          <a:p>
            <a:r>
              <a:rPr lang="fr-FR" dirty="0">
                <a:solidFill>
                  <a:schemeClr val="bg1">
                    <a:lumMod val="95000"/>
                  </a:schemeClr>
                </a:solidFill>
              </a:rPr>
              <a:t>De système à système : sécurisation des flux de données via cryptage SSL, avec possibilité, pour un flux, de décrypter/encrypter un contenu via des clés partagées ou tout autre mécanisme de cryptographie.</a:t>
            </a:r>
            <a:br>
              <a:rPr lang="fr-FR" dirty="0">
                <a:solidFill>
                  <a:schemeClr val="bg1">
                    <a:lumMod val="95000"/>
                  </a:schemeClr>
                </a:solidFill>
              </a:rPr>
            </a:br>
            <a:endParaRPr lang="fr-FR" dirty="0">
              <a:solidFill>
                <a:schemeClr val="bg1">
                  <a:lumMod val="95000"/>
                </a:schemeClr>
              </a:solidFill>
            </a:endParaRPr>
          </a:p>
          <a:p>
            <a:r>
              <a:rPr lang="fr-FR" dirty="0"/>
              <a:t>.</a:t>
            </a:r>
            <a:endParaRPr lang="fr-FR" dirty="0">
              <a:solidFill>
                <a:schemeClr val="bg1">
                  <a:lumMod val="95000"/>
                </a:schemeClr>
              </a:solidFill>
            </a:endParaRPr>
          </a:p>
        </p:txBody>
      </p:sp>
      <p:sp>
        <p:nvSpPr>
          <p:cNvPr id="3" name="ZoneTexte 2"/>
          <p:cNvSpPr txBox="1"/>
          <p:nvPr/>
        </p:nvSpPr>
        <p:spPr>
          <a:xfrm>
            <a:off x="0" y="3398560"/>
            <a:ext cx="8655485" cy="1169551"/>
          </a:xfrm>
          <a:prstGeom prst="rect">
            <a:avLst/>
          </a:prstGeom>
          <a:noFill/>
        </p:spPr>
        <p:txBody>
          <a:bodyPr wrap="square" rtlCol="0">
            <a:spAutoFit/>
          </a:bodyPr>
          <a:lstStyle/>
          <a:p>
            <a:r>
              <a:rPr lang="fr-FR" b="1" i="1" dirty="0">
                <a:solidFill>
                  <a:schemeClr val="bg1">
                    <a:lumMod val="95000"/>
                  </a:schemeClr>
                </a:solidFill>
              </a:rPr>
              <a:t>Data </a:t>
            </a:r>
            <a:r>
              <a:rPr lang="fr-FR" b="1" i="1" dirty="0" err="1">
                <a:solidFill>
                  <a:schemeClr val="bg1">
                    <a:lumMod val="95000"/>
                  </a:schemeClr>
                </a:solidFill>
              </a:rPr>
              <a:t>Recovery</a:t>
            </a:r>
            <a:r>
              <a:rPr lang="fr-FR" i="1" dirty="0">
                <a:solidFill>
                  <a:schemeClr val="bg1">
                    <a:lumMod val="95000"/>
                  </a:schemeClr>
                </a:solidFill>
              </a:rPr>
              <a:t>, </a:t>
            </a:r>
            <a:r>
              <a:rPr lang="fr-FR" b="1" i="1" dirty="0">
                <a:solidFill>
                  <a:schemeClr val="bg1">
                    <a:lumMod val="95000"/>
                  </a:schemeClr>
                </a:solidFill>
              </a:rPr>
              <a:t>Data </a:t>
            </a:r>
            <a:r>
              <a:rPr lang="fr-FR" b="1" i="1" dirty="0" err="1">
                <a:solidFill>
                  <a:schemeClr val="bg1">
                    <a:lumMod val="95000"/>
                  </a:schemeClr>
                </a:solidFill>
              </a:rPr>
              <a:t>Recording</a:t>
            </a:r>
            <a:r>
              <a:rPr lang="fr-FR" i="1" dirty="0">
                <a:solidFill>
                  <a:schemeClr val="bg1">
                    <a:lumMod val="95000"/>
                  </a:schemeClr>
                </a:solidFill>
              </a:rPr>
              <a:t> </a:t>
            </a:r>
            <a:r>
              <a:rPr lang="fr-FR" dirty="0">
                <a:solidFill>
                  <a:schemeClr val="bg1">
                    <a:lumMod val="95000"/>
                  </a:schemeClr>
                </a:solidFill>
              </a:rPr>
              <a:t>: le </a:t>
            </a:r>
            <a:r>
              <a:rPr lang="fr-FR" i="1" dirty="0">
                <a:solidFill>
                  <a:schemeClr val="bg1">
                    <a:lumMod val="95000"/>
                  </a:schemeClr>
                </a:solidFill>
              </a:rPr>
              <a:t>Content </a:t>
            </a:r>
            <a:r>
              <a:rPr lang="fr-FR" i="1" dirty="0" err="1">
                <a:solidFill>
                  <a:schemeClr val="bg1">
                    <a:lumMod val="95000"/>
                  </a:schemeClr>
                </a:solidFill>
              </a:rPr>
              <a:t>Repository</a:t>
            </a:r>
            <a:r>
              <a:rPr lang="fr-FR" i="1" dirty="0">
                <a:solidFill>
                  <a:schemeClr val="bg1">
                    <a:lumMod val="95000"/>
                  </a:schemeClr>
                </a:solidFill>
              </a:rPr>
              <a:t> </a:t>
            </a:r>
            <a:r>
              <a:rPr lang="fr-FR" dirty="0">
                <a:solidFill>
                  <a:schemeClr val="bg1">
                    <a:lumMod val="95000"/>
                  </a:schemeClr>
                </a:solidFill>
              </a:rPr>
              <a:t>permet aux données d’être automatiquement enregistrées, mais aussi supprimées suivant leur ancienneté et fréquence d’utilisation, surtout en cas d’espace nécessaire. </a:t>
            </a:r>
            <a:r>
              <a:rPr lang="fr-FR" dirty="0" err="1">
                <a:solidFill>
                  <a:schemeClr val="bg1">
                    <a:lumMod val="95000"/>
                  </a:schemeClr>
                </a:solidFill>
              </a:rPr>
              <a:t>NiFi</a:t>
            </a:r>
            <a:r>
              <a:rPr lang="fr-FR" dirty="0">
                <a:solidFill>
                  <a:schemeClr val="bg1">
                    <a:lumMod val="95000"/>
                  </a:schemeClr>
                </a:solidFill>
              </a:rPr>
              <a:t> permet également de récupérer des données en rejouant des flux via le mécanisme WAL de </a:t>
            </a:r>
            <a:r>
              <a:rPr lang="fr-FR" i="1" dirty="0" err="1">
                <a:solidFill>
                  <a:schemeClr val="bg1">
                    <a:lumMod val="95000"/>
                  </a:schemeClr>
                </a:solidFill>
              </a:rPr>
              <a:t>FlowFile</a:t>
            </a:r>
            <a:r>
              <a:rPr lang="fr-FR" i="1" dirty="0">
                <a:solidFill>
                  <a:schemeClr val="bg1">
                    <a:lumMod val="95000"/>
                  </a:schemeClr>
                </a:solidFill>
              </a:rPr>
              <a:t> </a:t>
            </a:r>
            <a:r>
              <a:rPr lang="fr-FR" i="1" dirty="0" err="1">
                <a:solidFill>
                  <a:schemeClr val="bg1">
                    <a:lumMod val="95000"/>
                  </a:schemeClr>
                </a:solidFill>
              </a:rPr>
              <a:t>Repository</a:t>
            </a:r>
            <a:r>
              <a:rPr lang="fr-FR" dirty="0">
                <a:solidFill>
                  <a:schemeClr val="bg1">
                    <a:lumMod val="95000"/>
                  </a:schemeClr>
                </a:solidFill>
              </a:rPr>
              <a:t>.</a:t>
            </a:r>
          </a:p>
          <a:p>
            <a:endParaRPr lang="fr-FR" dirty="0"/>
          </a:p>
        </p:txBody>
      </p:sp>
    </p:spTree>
    <p:extLst>
      <p:ext uri="{BB962C8B-B14F-4D97-AF65-F5344CB8AC3E}">
        <p14:creationId xmlns:p14="http://schemas.microsoft.com/office/powerpoint/2010/main" val="74744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070820" y="114795"/>
            <a:ext cx="8073180" cy="539091"/>
          </a:xfrm>
          <a:prstGeom prst="rect">
            <a:avLst/>
          </a:prstGeom>
        </p:spPr>
        <p:txBody>
          <a:bodyPr spcFirstLastPara="1" wrap="square" lIns="0" tIns="0" rIns="0" bIns="0" anchor="b" anchorCtr="0">
            <a:noAutofit/>
          </a:bodyPr>
          <a:lstStyle/>
          <a:p>
            <a:r>
              <a:rPr lang="fr-FR" sz="2800" dirty="0"/>
              <a:t>               Fonctionnalités clés</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 name="ZoneTexte 1"/>
          <p:cNvSpPr txBox="1"/>
          <p:nvPr/>
        </p:nvSpPr>
        <p:spPr>
          <a:xfrm>
            <a:off x="0" y="1096226"/>
            <a:ext cx="9269260" cy="3108543"/>
          </a:xfrm>
          <a:prstGeom prst="rect">
            <a:avLst/>
          </a:prstGeom>
          <a:noFill/>
        </p:spPr>
        <p:txBody>
          <a:bodyPr wrap="square" rtlCol="0">
            <a:spAutoFit/>
          </a:bodyPr>
          <a:lstStyle/>
          <a:p>
            <a:br>
              <a:rPr lang="fr-FR" dirty="0">
                <a:solidFill>
                  <a:schemeClr val="bg1">
                    <a:lumMod val="95000"/>
                  </a:schemeClr>
                </a:solidFill>
              </a:rPr>
            </a:br>
            <a:r>
              <a:rPr lang="fr-FR" b="1" i="1" dirty="0">
                <a:solidFill>
                  <a:schemeClr val="bg1">
                    <a:lumMod val="95000"/>
                  </a:schemeClr>
                </a:solidFill>
              </a:rPr>
              <a:t>Data </a:t>
            </a:r>
            <a:r>
              <a:rPr lang="fr-FR" b="1" i="1" dirty="0" err="1">
                <a:solidFill>
                  <a:schemeClr val="bg1">
                    <a:lumMod val="95000"/>
                  </a:schemeClr>
                </a:solidFill>
              </a:rPr>
              <a:t>Buffering</a:t>
            </a:r>
            <a:r>
              <a:rPr lang="fr-FR" b="1" dirty="0">
                <a:solidFill>
                  <a:schemeClr val="bg1">
                    <a:lumMod val="95000"/>
                  </a:schemeClr>
                </a:solidFill>
              </a:rPr>
              <a:t> </a:t>
            </a:r>
            <a:r>
              <a:rPr lang="fr-FR" dirty="0">
                <a:solidFill>
                  <a:schemeClr val="bg1">
                    <a:lumMod val="95000"/>
                  </a:schemeClr>
                </a:solidFill>
              </a:rPr>
              <a:t>: mise en cache des données en mouvement ou non. </a:t>
            </a:r>
            <a:r>
              <a:rPr lang="fr-FR" dirty="0" err="1">
                <a:solidFill>
                  <a:schemeClr val="bg1">
                    <a:lumMod val="95000"/>
                  </a:schemeClr>
                </a:solidFill>
              </a:rPr>
              <a:t>NiFi</a:t>
            </a:r>
            <a:r>
              <a:rPr lang="fr-FR" dirty="0">
                <a:solidFill>
                  <a:schemeClr val="bg1">
                    <a:lumMod val="95000"/>
                  </a:schemeClr>
                </a:solidFill>
              </a:rPr>
              <a:t> offre également la possibilité de gérer dynamiquement les pressions de mémoire (principe de </a:t>
            </a:r>
            <a:r>
              <a:rPr lang="fr-FR" i="1" dirty="0">
                <a:solidFill>
                  <a:schemeClr val="bg1">
                    <a:lumMod val="95000"/>
                  </a:schemeClr>
                </a:solidFill>
              </a:rPr>
              <a:t>back pressure</a:t>
            </a:r>
            <a:r>
              <a:rPr lang="fr-FR" dirty="0">
                <a:solidFill>
                  <a:schemeClr val="bg1">
                    <a:lumMod val="95000"/>
                  </a:schemeClr>
                </a:solidFill>
              </a:rPr>
              <a:t>).</a:t>
            </a:r>
            <a:br>
              <a:rPr lang="fr-FR" dirty="0">
                <a:solidFill>
                  <a:schemeClr val="bg1">
                    <a:lumMod val="95000"/>
                  </a:schemeClr>
                </a:solidFill>
              </a:rPr>
            </a:br>
            <a:r>
              <a:rPr lang="fr-FR" b="1" i="1" dirty="0">
                <a:solidFill>
                  <a:schemeClr val="bg1">
                    <a:lumMod val="95000"/>
                  </a:schemeClr>
                </a:solidFill>
              </a:rPr>
              <a:t>Data Provenance</a:t>
            </a:r>
            <a:r>
              <a:rPr lang="fr-FR" dirty="0">
                <a:solidFill>
                  <a:schemeClr val="bg1">
                    <a:lumMod val="95000"/>
                  </a:schemeClr>
                </a:solidFill>
              </a:rPr>
              <a:t> :</a:t>
            </a:r>
            <a:br>
              <a:rPr lang="fr-FR" dirty="0">
                <a:solidFill>
                  <a:schemeClr val="bg1">
                    <a:lumMod val="95000"/>
                  </a:schemeClr>
                </a:solidFill>
              </a:rPr>
            </a:br>
            <a:endParaRPr lang="fr-FR" dirty="0">
              <a:solidFill>
                <a:schemeClr val="bg1">
                  <a:lumMod val="95000"/>
                </a:schemeClr>
              </a:solidFill>
            </a:endParaRPr>
          </a:p>
          <a:p>
            <a:r>
              <a:rPr lang="fr-FR" dirty="0">
                <a:solidFill>
                  <a:schemeClr val="bg1">
                    <a:lumMod val="95000"/>
                  </a:schemeClr>
                </a:solidFill>
              </a:rPr>
              <a:t>Collecte de données à partir de chaque point des flux.</a:t>
            </a:r>
            <a:br>
              <a:rPr lang="fr-FR" dirty="0">
                <a:solidFill>
                  <a:schemeClr val="bg1">
                    <a:lumMod val="95000"/>
                  </a:schemeClr>
                </a:solidFill>
              </a:rPr>
            </a:br>
            <a:endParaRPr lang="fr-FR" dirty="0">
              <a:solidFill>
                <a:schemeClr val="bg1">
                  <a:lumMod val="95000"/>
                </a:schemeClr>
              </a:solidFill>
            </a:endParaRPr>
          </a:p>
          <a:p>
            <a:r>
              <a:rPr lang="fr-FR" dirty="0">
                <a:solidFill>
                  <a:schemeClr val="bg1">
                    <a:lumMod val="95000"/>
                  </a:schemeClr>
                </a:solidFill>
              </a:rPr>
              <a:t>Traitement des données (indexation, </a:t>
            </a:r>
            <a:r>
              <a:rPr lang="fr-FR" i="1" dirty="0" err="1">
                <a:solidFill>
                  <a:schemeClr val="bg1">
                    <a:lumMod val="95000"/>
                  </a:schemeClr>
                </a:solidFill>
              </a:rPr>
              <a:t>merging</a:t>
            </a:r>
            <a:r>
              <a:rPr lang="fr-FR" dirty="0">
                <a:solidFill>
                  <a:schemeClr val="bg1">
                    <a:lumMod val="95000"/>
                  </a:schemeClr>
                </a:solidFill>
              </a:rPr>
              <a:t>, </a:t>
            </a:r>
            <a:r>
              <a:rPr lang="fr-FR" i="1" dirty="0" err="1">
                <a:solidFill>
                  <a:schemeClr val="bg1">
                    <a:lumMod val="95000"/>
                  </a:schemeClr>
                </a:solidFill>
              </a:rPr>
              <a:t>splitting</a:t>
            </a:r>
            <a:r>
              <a:rPr lang="fr-FR" dirty="0">
                <a:solidFill>
                  <a:schemeClr val="bg1">
                    <a:lumMod val="95000"/>
                  </a:schemeClr>
                </a:solidFill>
              </a:rPr>
              <a:t>,…).</a:t>
            </a:r>
            <a:br>
              <a:rPr lang="fr-FR" dirty="0">
                <a:solidFill>
                  <a:schemeClr val="bg1">
                    <a:lumMod val="95000"/>
                  </a:schemeClr>
                </a:solidFill>
              </a:rPr>
            </a:br>
            <a:endParaRPr lang="fr-FR" dirty="0">
              <a:solidFill>
                <a:schemeClr val="bg1">
                  <a:lumMod val="95000"/>
                </a:schemeClr>
              </a:solidFill>
            </a:endParaRPr>
          </a:p>
          <a:p>
            <a:r>
              <a:rPr lang="fr-FR" dirty="0">
                <a:solidFill>
                  <a:schemeClr val="bg1">
                    <a:lumMod val="95000"/>
                  </a:schemeClr>
                </a:solidFill>
              </a:rPr>
              <a:t>Visualisation du contenu et des attributs.</a:t>
            </a:r>
            <a:br>
              <a:rPr lang="fr-FR" dirty="0">
                <a:solidFill>
                  <a:schemeClr val="bg1">
                    <a:lumMod val="95000"/>
                  </a:schemeClr>
                </a:solidFill>
              </a:rPr>
            </a:br>
            <a:endParaRPr lang="fr-FR" dirty="0">
              <a:solidFill>
                <a:schemeClr val="bg1">
                  <a:lumMod val="95000"/>
                </a:schemeClr>
              </a:solidFill>
            </a:endParaRPr>
          </a:p>
          <a:p>
            <a:r>
              <a:rPr lang="fr-FR" b="1" i="1" dirty="0">
                <a:solidFill>
                  <a:schemeClr val="bg1">
                    <a:lumMod val="95000"/>
                  </a:schemeClr>
                </a:solidFill>
              </a:rPr>
              <a:t>Queue </a:t>
            </a:r>
            <a:r>
              <a:rPr lang="fr-FR" b="1" i="1" dirty="0" err="1">
                <a:solidFill>
                  <a:schemeClr val="bg1">
                    <a:lumMod val="95000"/>
                  </a:schemeClr>
                </a:solidFill>
              </a:rPr>
              <a:t>Prioritization</a:t>
            </a:r>
            <a:r>
              <a:rPr lang="fr-FR" dirty="0">
                <a:solidFill>
                  <a:schemeClr val="bg1">
                    <a:lumMod val="95000"/>
                  </a:schemeClr>
                </a:solidFill>
              </a:rPr>
              <a:t> : configuration d’un niveau de priorité par connexion (en fonction du temps, de l’ordre d’arrivée des données,…).</a:t>
            </a:r>
            <a:br>
              <a:rPr lang="fr-FR" dirty="0">
                <a:solidFill>
                  <a:schemeClr val="bg1">
                    <a:lumMod val="95000"/>
                  </a:schemeClr>
                </a:solidFill>
              </a:rPr>
            </a:br>
            <a:r>
              <a:rPr lang="fr-FR" b="1" i="1" dirty="0" err="1">
                <a:solidFill>
                  <a:schemeClr val="bg1">
                    <a:lumMod val="95000"/>
                  </a:schemeClr>
                </a:solidFill>
              </a:rPr>
              <a:t>Clustering</a:t>
            </a:r>
            <a:r>
              <a:rPr lang="fr-FR" b="1" i="1" dirty="0">
                <a:solidFill>
                  <a:schemeClr val="bg1">
                    <a:lumMod val="95000"/>
                  </a:schemeClr>
                </a:solidFill>
              </a:rPr>
              <a:t> </a:t>
            </a:r>
            <a:r>
              <a:rPr lang="fr-FR" dirty="0">
                <a:solidFill>
                  <a:schemeClr val="bg1">
                    <a:lumMod val="95000"/>
                  </a:schemeClr>
                </a:solidFill>
              </a:rPr>
              <a:t>: voir sous-section précédente.</a:t>
            </a:r>
          </a:p>
        </p:txBody>
      </p:sp>
    </p:spTree>
    <p:extLst>
      <p:ext uri="{BB962C8B-B14F-4D97-AF65-F5344CB8AC3E}">
        <p14:creationId xmlns:p14="http://schemas.microsoft.com/office/powerpoint/2010/main" val="56291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652889" y="275318"/>
            <a:ext cx="2325511" cy="539091"/>
          </a:xfrm>
          <a:prstGeom prst="rect">
            <a:avLst/>
          </a:prstGeom>
        </p:spPr>
        <p:txBody>
          <a:bodyPr spcFirstLastPara="1" wrap="square" lIns="0" tIns="0" rIns="0" bIns="0" anchor="b" anchorCtr="0">
            <a:noAutofit/>
          </a:bodyPr>
          <a:lstStyle/>
          <a:p>
            <a:r>
              <a:rPr lang="fr-FR" sz="2800" dirty="0"/>
              <a:t>Conclusion </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 name="ZoneTexte 4"/>
          <p:cNvSpPr txBox="1"/>
          <p:nvPr/>
        </p:nvSpPr>
        <p:spPr>
          <a:xfrm>
            <a:off x="70362" y="1501478"/>
            <a:ext cx="8410222" cy="954107"/>
          </a:xfrm>
          <a:prstGeom prst="rect">
            <a:avLst/>
          </a:prstGeom>
          <a:noFill/>
        </p:spPr>
        <p:txBody>
          <a:bodyPr wrap="square" rtlCol="0">
            <a:spAutoFit/>
          </a:bodyPr>
          <a:lstStyle/>
          <a:p>
            <a:r>
              <a:rPr lang="fr-FR" dirty="0">
                <a:solidFill>
                  <a:schemeClr val="bg1">
                    <a:lumMod val="95000"/>
                  </a:schemeClr>
                </a:solidFill>
              </a:rPr>
              <a:t>L’avantage le plus probant de </a:t>
            </a:r>
            <a:r>
              <a:rPr lang="fr-FR" dirty="0" err="1">
                <a:solidFill>
                  <a:schemeClr val="bg1">
                    <a:lumMod val="95000"/>
                  </a:schemeClr>
                </a:solidFill>
              </a:rPr>
              <a:t>NiFi</a:t>
            </a:r>
            <a:r>
              <a:rPr lang="fr-FR" dirty="0">
                <a:solidFill>
                  <a:schemeClr val="bg1">
                    <a:lumMod val="95000"/>
                  </a:schemeClr>
                </a:solidFill>
              </a:rPr>
              <a:t> par rapport à d’autres outils de gestion de données est sans aucun doute son interface utilisateur, qui permet de créer des flux de données de manière intuitive par glisser-déposer sans avoir besoin d’écrire de code. Cela permet en outre d’amener les experts métiers au plus proche du traitement de la donnée. En ce sens, il possède des similitudes avec certains ETL.</a:t>
            </a:r>
          </a:p>
        </p:txBody>
      </p:sp>
      <p:sp>
        <p:nvSpPr>
          <p:cNvPr id="3" name="ZoneTexte 2"/>
          <p:cNvSpPr txBox="1"/>
          <p:nvPr/>
        </p:nvSpPr>
        <p:spPr>
          <a:xfrm>
            <a:off x="81651" y="3216396"/>
            <a:ext cx="8398933" cy="738664"/>
          </a:xfrm>
          <a:prstGeom prst="rect">
            <a:avLst/>
          </a:prstGeom>
          <a:noFill/>
        </p:spPr>
        <p:txBody>
          <a:bodyPr wrap="square" rtlCol="0">
            <a:spAutoFit/>
          </a:bodyPr>
          <a:lstStyle/>
          <a:p>
            <a:r>
              <a:rPr lang="fr-FR" dirty="0" err="1">
                <a:solidFill>
                  <a:schemeClr val="bg1">
                    <a:lumMod val="95000"/>
                  </a:schemeClr>
                </a:solidFill>
              </a:rPr>
              <a:t>NiFi</a:t>
            </a:r>
            <a:r>
              <a:rPr lang="fr-FR" dirty="0">
                <a:solidFill>
                  <a:schemeClr val="bg1">
                    <a:lumMod val="95000"/>
                  </a:schemeClr>
                </a:solidFill>
              </a:rPr>
              <a:t> se caractérise aussi par sa polyvalence : il possède de d’innombrables connecteurs et est indépendant des sources et des systèmes de traitement auxquels il est relié. Il est aussi très extensible et il est facile d’y incorporer de nouveaux connecteurs après les avoir développés.</a:t>
            </a:r>
          </a:p>
        </p:txBody>
      </p:sp>
    </p:spTree>
    <p:extLst>
      <p:ext uri="{BB962C8B-B14F-4D97-AF65-F5344CB8AC3E}">
        <p14:creationId xmlns:p14="http://schemas.microsoft.com/office/powerpoint/2010/main" val="729866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652889" y="275318"/>
            <a:ext cx="2325511" cy="539091"/>
          </a:xfrm>
          <a:prstGeom prst="rect">
            <a:avLst/>
          </a:prstGeom>
        </p:spPr>
        <p:txBody>
          <a:bodyPr spcFirstLastPara="1" wrap="square" lIns="0" tIns="0" rIns="0" bIns="0" anchor="b" anchorCtr="0">
            <a:noAutofit/>
          </a:bodyPr>
          <a:lstStyle/>
          <a:p>
            <a:r>
              <a:rPr lang="fr-FR" sz="2800" dirty="0"/>
              <a:t>Installation </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2" name="ZoneTexte 1"/>
          <p:cNvSpPr txBox="1"/>
          <p:nvPr/>
        </p:nvSpPr>
        <p:spPr>
          <a:xfrm>
            <a:off x="175364" y="1113743"/>
            <a:ext cx="6667519" cy="307777"/>
          </a:xfrm>
          <a:prstGeom prst="rect">
            <a:avLst/>
          </a:prstGeom>
          <a:noFill/>
        </p:spPr>
        <p:txBody>
          <a:bodyPr wrap="square" rtlCol="0">
            <a:spAutoFit/>
          </a:bodyPr>
          <a:lstStyle/>
          <a:p>
            <a:r>
              <a:rPr lang="fr-FR" dirty="0">
                <a:solidFill>
                  <a:schemeClr val="bg1">
                    <a:lumMod val="95000"/>
                  </a:schemeClr>
                </a:solidFill>
              </a:rPr>
              <a:t>1) </a:t>
            </a:r>
            <a:r>
              <a:rPr lang="fr-FR" b="1" dirty="0">
                <a:solidFill>
                  <a:schemeClr val="bg1">
                    <a:lumMod val="95000"/>
                  </a:schemeClr>
                </a:solidFill>
              </a:rPr>
              <a:t>Téléchargez</a:t>
            </a:r>
            <a:r>
              <a:rPr lang="fr-FR" dirty="0">
                <a:solidFill>
                  <a:schemeClr val="bg1">
                    <a:lumMod val="95000"/>
                  </a:schemeClr>
                </a:solidFill>
              </a:rPr>
              <a:t> le binaire de </a:t>
            </a:r>
            <a:r>
              <a:rPr lang="fr-FR" dirty="0" err="1">
                <a:solidFill>
                  <a:schemeClr val="bg1">
                    <a:lumMod val="95000"/>
                  </a:schemeClr>
                </a:solidFill>
              </a:rPr>
              <a:t>nifi</a:t>
            </a:r>
            <a:r>
              <a:rPr lang="fr-FR" dirty="0">
                <a:solidFill>
                  <a:schemeClr val="bg1">
                    <a:lumMod val="95000"/>
                  </a:schemeClr>
                </a:solidFill>
              </a:rPr>
              <a:t> à partir de https://</a:t>
            </a:r>
            <a:r>
              <a:rPr lang="fr-FR" dirty="0" err="1">
                <a:solidFill>
                  <a:schemeClr val="bg1">
                    <a:lumMod val="95000"/>
                  </a:schemeClr>
                </a:solidFill>
              </a:rPr>
              <a:t>nifi.apache.org</a:t>
            </a:r>
            <a:r>
              <a:rPr lang="fr-FR" dirty="0">
                <a:solidFill>
                  <a:schemeClr val="bg1">
                    <a:lumMod val="95000"/>
                  </a:schemeClr>
                </a:solidFill>
              </a:rPr>
              <a:t>/</a:t>
            </a:r>
            <a:r>
              <a:rPr lang="fr-FR" dirty="0" err="1">
                <a:solidFill>
                  <a:schemeClr val="bg1">
                    <a:lumMod val="95000"/>
                  </a:schemeClr>
                </a:solidFill>
              </a:rPr>
              <a:t>download.html</a:t>
            </a:r>
            <a:endParaRPr lang="fr-FR" dirty="0">
              <a:solidFill>
                <a:schemeClr val="bg1">
                  <a:lumMod val="95000"/>
                </a:schemeClr>
              </a:solidFill>
            </a:endParaRPr>
          </a:p>
        </p:txBody>
      </p:sp>
      <p:sp>
        <p:nvSpPr>
          <p:cNvPr id="4" name="ZoneTexte 3"/>
          <p:cNvSpPr txBox="1"/>
          <p:nvPr/>
        </p:nvSpPr>
        <p:spPr>
          <a:xfrm>
            <a:off x="175365" y="1628384"/>
            <a:ext cx="8104340" cy="523220"/>
          </a:xfrm>
          <a:prstGeom prst="rect">
            <a:avLst/>
          </a:prstGeom>
          <a:noFill/>
        </p:spPr>
        <p:txBody>
          <a:bodyPr wrap="square" rtlCol="0">
            <a:spAutoFit/>
          </a:bodyPr>
          <a:lstStyle/>
          <a:p>
            <a:r>
              <a:rPr lang="fr-FR" b="1" dirty="0">
                <a:solidFill>
                  <a:schemeClr val="bg1">
                    <a:lumMod val="95000"/>
                  </a:schemeClr>
                </a:solidFill>
              </a:rPr>
              <a:t>2) Lancez ensuite le fichier</a:t>
            </a:r>
            <a:r>
              <a:rPr lang="fr-FR" dirty="0">
                <a:solidFill>
                  <a:schemeClr val="bg1">
                    <a:lumMod val="95000"/>
                  </a:schemeClr>
                </a:solidFill>
              </a:rPr>
              <a:t> </a:t>
            </a:r>
            <a:r>
              <a:rPr lang="fr-FR" dirty="0" err="1">
                <a:solidFill>
                  <a:schemeClr val="bg1">
                    <a:lumMod val="95000"/>
                  </a:schemeClr>
                </a:solidFill>
              </a:rPr>
              <a:t>run-nifi.bat</a:t>
            </a:r>
            <a:r>
              <a:rPr lang="fr-FR" dirty="0">
                <a:solidFill>
                  <a:schemeClr val="bg1">
                    <a:lumMod val="95000"/>
                  </a:schemeClr>
                </a:solidFill>
              </a:rPr>
              <a:t> qui se trouve dans le répertoire nifi-1.4.0-binnifi-1.4.0bin si vous êtes sur Windows, ou bien </a:t>
            </a:r>
            <a:r>
              <a:rPr lang="fr-FR" dirty="0" err="1">
                <a:solidFill>
                  <a:schemeClr val="bg1">
                    <a:lumMod val="95000"/>
                  </a:schemeClr>
                </a:solidFill>
              </a:rPr>
              <a:t>binnifi.sh</a:t>
            </a:r>
            <a:r>
              <a:rPr lang="fr-FR" dirty="0">
                <a:solidFill>
                  <a:schemeClr val="bg1">
                    <a:lumMod val="95000"/>
                  </a:schemeClr>
                </a:solidFill>
              </a:rPr>
              <a:t> </a:t>
            </a:r>
            <a:r>
              <a:rPr lang="fr-FR" dirty="0" err="1">
                <a:solidFill>
                  <a:schemeClr val="bg1">
                    <a:lumMod val="95000"/>
                  </a:schemeClr>
                </a:solidFill>
              </a:rPr>
              <a:t>run</a:t>
            </a:r>
            <a:r>
              <a:rPr lang="fr-FR" dirty="0">
                <a:solidFill>
                  <a:schemeClr val="bg1">
                    <a:lumMod val="95000"/>
                  </a:schemeClr>
                </a:solidFill>
              </a:rPr>
              <a:t> pour les utilisateurs linux/mac.</a:t>
            </a:r>
          </a:p>
        </p:txBody>
      </p:sp>
      <p:sp>
        <p:nvSpPr>
          <p:cNvPr id="7" name="ZoneTexte 6"/>
          <p:cNvSpPr txBox="1"/>
          <p:nvPr/>
        </p:nvSpPr>
        <p:spPr>
          <a:xfrm>
            <a:off x="175364" y="2358468"/>
            <a:ext cx="5736801" cy="307777"/>
          </a:xfrm>
          <a:prstGeom prst="rect">
            <a:avLst/>
          </a:prstGeom>
          <a:noFill/>
        </p:spPr>
        <p:txBody>
          <a:bodyPr wrap="square" rtlCol="0">
            <a:spAutoFit/>
          </a:bodyPr>
          <a:lstStyle/>
          <a:p>
            <a:r>
              <a:rPr lang="fr-FR">
                <a:solidFill>
                  <a:schemeClr val="bg1">
                    <a:lumMod val="95000"/>
                  </a:schemeClr>
                </a:solidFill>
              </a:rPr>
              <a:t>3) sur </a:t>
            </a:r>
            <a:r>
              <a:rPr lang="fr-FR" dirty="0">
                <a:solidFill>
                  <a:schemeClr val="bg1">
                    <a:lumMod val="95000"/>
                  </a:schemeClr>
                </a:solidFill>
              </a:rPr>
              <a:t>un votre navigateur Web, saisissez l’adresse </a:t>
            </a:r>
            <a:r>
              <a:rPr lang="fr-FR">
                <a:solidFill>
                  <a:schemeClr val="bg1">
                    <a:lumMod val="95000"/>
                  </a:schemeClr>
                </a:solidFill>
              </a:rPr>
              <a:t>: </a:t>
            </a:r>
            <a:r>
              <a:rPr lang="fr-FR" b="1">
                <a:solidFill>
                  <a:schemeClr val="bg1">
                    <a:lumMod val="95000"/>
                  </a:schemeClr>
                </a:solidFill>
              </a:rPr>
              <a:t>localhost:8080</a:t>
            </a:r>
            <a:endParaRPr lang="fr-FR" dirty="0">
              <a:solidFill>
                <a:schemeClr val="bg1">
                  <a:lumMod val="95000"/>
                </a:schemeClr>
              </a:solidFill>
            </a:endParaRPr>
          </a:p>
        </p:txBody>
      </p:sp>
      <p:pic>
        <p:nvPicPr>
          <p:cNvPr id="8" name="Image 7"/>
          <p:cNvPicPr>
            <a:picLocks noChangeAspect="1"/>
          </p:cNvPicPr>
          <p:nvPr/>
        </p:nvPicPr>
        <p:blipFill>
          <a:blip r:embed="rId3"/>
          <a:stretch>
            <a:fillRect/>
          </a:stretch>
        </p:blipFill>
        <p:spPr>
          <a:xfrm>
            <a:off x="4590094" y="2666245"/>
            <a:ext cx="3394554" cy="2325990"/>
          </a:xfrm>
          <a:prstGeom prst="rect">
            <a:avLst/>
          </a:prstGeom>
        </p:spPr>
      </p:pic>
    </p:spTree>
    <p:extLst>
      <p:ext uri="{BB962C8B-B14F-4D97-AF65-F5344CB8AC3E}">
        <p14:creationId xmlns:p14="http://schemas.microsoft.com/office/powerpoint/2010/main" val="620111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971388" y="124103"/>
            <a:ext cx="2325511" cy="539091"/>
          </a:xfrm>
          <a:prstGeom prst="rect">
            <a:avLst/>
          </a:prstGeom>
        </p:spPr>
        <p:txBody>
          <a:bodyPr spcFirstLastPara="1" wrap="square" lIns="0" tIns="0" rIns="0" bIns="0" anchor="b" anchorCtr="0">
            <a:noAutofit/>
          </a:bodyPr>
          <a:lstStyle/>
          <a:p>
            <a:r>
              <a:rPr lang="fr-FR" sz="2800" dirty="0"/>
              <a:t>Data Flow </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 name="ZoneTexte 3"/>
          <p:cNvSpPr txBox="1"/>
          <p:nvPr/>
        </p:nvSpPr>
        <p:spPr>
          <a:xfrm>
            <a:off x="22423" y="939242"/>
            <a:ext cx="7685907" cy="738664"/>
          </a:xfrm>
          <a:prstGeom prst="rect">
            <a:avLst/>
          </a:prstGeom>
          <a:noFill/>
        </p:spPr>
        <p:txBody>
          <a:bodyPr wrap="square" rtlCol="0">
            <a:spAutoFit/>
          </a:bodyPr>
          <a:lstStyle/>
          <a:p>
            <a:r>
              <a:rPr lang="en-GB" dirty="0">
                <a:solidFill>
                  <a:schemeClr val="bg1"/>
                </a:solidFill>
              </a:rPr>
              <a:t>Le flux de </a:t>
            </a:r>
            <a:r>
              <a:rPr lang="en-GB" dirty="0" err="1">
                <a:solidFill>
                  <a:schemeClr val="bg1"/>
                </a:solidFill>
              </a:rPr>
              <a:t>données</a:t>
            </a:r>
            <a:r>
              <a:rPr lang="en-GB" dirty="0">
                <a:solidFill>
                  <a:schemeClr val="bg1"/>
                </a:solidFill>
              </a:rPr>
              <a:t> (data flow) fait </a:t>
            </a:r>
            <a:r>
              <a:rPr lang="en-GB" dirty="0" err="1">
                <a:solidFill>
                  <a:schemeClr val="bg1"/>
                </a:solidFill>
              </a:rPr>
              <a:t>référence</a:t>
            </a:r>
            <a:r>
              <a:rPr lang="en-GB" dirty="0">
                <a:solidFill>
                  <a:schemeClr val="bg1"/>
                </a:solidFill>
              </a:rPr>
              <a:t> </a:t>
            </a:r>
            <a:r>
              <a:rPr lang="en-GB" dirty="0" err="1">
                <a:solidFill>
                  <a:schemeClr val="bg1"/>
                </a:solidFill>
              </a:rPr>
              <a:t>à</a:t>
            </a:r>
            <a:r>
              <a:rPr lang="en-GB" dirty="0">
                <a:solidFill>
                  <a:schemeClr val="bg1"/>
                </a:solidFill>
              </a:rPr>
              <a:t> la manière </a:t>
            </a:r>
            <a:r>
              <a:rPr lang="en-GB" dirty="0" err="1">
                <a:solidFill>
                  <a:schemeClr val="bg1"/>
                </a:solidFill>
              </a:rPr>
              <a:t>dont</a:t>
            </a:r>
            <a:r>
              <a:rPr lang="en-GB" dirty="0">
                <a:solidFill>
                  <a:schemeClr val="bg1"/>
                </a:solidFill>
              </a:rPr>
              <a:t> les </a:t>
            </a:r>
            <a:r>
              <a:rPr lang="en-GB" dirty="0" err="1">
                <a:solidFill>
                  <a:schemeClr val="bg1"/>
                </a:solidFill>
              </a:rPr>
              <a:t>données</a:t>
            </a:r>
            <a:r>
              <a:rPr lang="en-GB" dirty="0">
                <a:solidFill>
                  <a:schemeClr val="bg1"/>
                </a:solidFill>
              </a:rPr>
              <a:t> se </a:t>
            </a:r>
            <a:r>
              <a:rPr lang="en-GB" dirty="0" err="1">
                <a:solidFill>
                  <a:schemeClr val="bg1"/>
                </a:solidFill>
              </a:rPr>
              <a:t>déplacent</a:t>
            </a:r>
            <a:r>
              <a:rPr lang="en-GB" dirty="0">
                <a:solidFill>
                  <a:schemeClr val="bg1"/>
                </a:solidFill>
              </a:rPr>
              <a:t> dans un </a:t>
            </a:r>
            <a:r>
              <a:rPr lang="en-GB" dirty="0" err="1">
                <a:solidFill>
                  <a:schemeClr val="bg1"/>
                </a:solidFill>
              </a:rPr>
              <a:t>système</a:t>
            </a:r>
            <a:r>
              <a:rPr lang="en-GB" dirty="0">
                <a:solidFill>
                  <a:schemeClr val="bg1"/>
                </a:solidFill>
              </a:rPr>
              <a:t> </a:t>
            </a:r>
            <a:r>
              <a:rPr lang="en-GB" dirty="0" err="1">
                <a:solidFill>
                  <a:schemeClr val="bg1"/>
                </a:solidFill>
              </a:rPr>
              <a:t>ou</a:t>
            </a:r>
            <a:r>
              <a:rPr lang="en-GB" dirty="0">
                <a:solidFill>
                  <a:schemeClr val="bg1"/>
                </a:solidFill>
              </a:rPr>
              <a:t> </a:t>
            </a:r>
            <a:r>
              <a:rPr lang="en-GB" dirty="0" err="1">
                <a:solidFill>
                  <a:schemeClr val="bg1"/>
                </a:solidFill>
              </a:rPr>
              <a:t>une</a:t>
            </a:r>
            <a:r>
              <a:rPr lang="en-GB" dirty="0">
                <a:solidFill>
                  <a:schemeClr val="bg1"/>
                </a:solidFill>
              </a:rPr>
              <a:t> application. Il </a:t>
            </a:r>
            <a:r>
              <a:rPr lang="en-GB" dirty="0" err="1">
                <a:solidFill>
                  <a:schemeClr val="bg1"/>
                </a:solidFill>
              </a:rPr>
              <a:t>décrit</a:t>
            </a:r>
            <a:r>
              <a:rPr lang="en-GB" dirty="0">
                <a:solidFill>
                  <a:schemeClr val="bg1"/>
                </a:solidFill>
              </a:rPr>
              <a:t> la </a:t>
            </a:r>
            <a:r>
              <a:rPr lang="en-GB" dirty="0" err="1">
                <a:solidFill>
                  <a:schemeClr val="bg1"/>
                </a:solidFill>
              </a:rPr>
              <a:t>séquence</a:t>
            </a:r>
            <a:r>
              <a:rPr lang="en-GB" dirty="0">
                <a:solidFill>
                  <a:schemeClr val="bg1"/>
                </a:solidFill>
              </a:rPr>
              <a:t> dans </a:t>
            </a:r>
            <a:r>
              <a:rPr lang="en-GB" dirty="0" err="1">
                <a:solidFill>
                  <a:schemeClr val="bg1"/>
                </a:solidFill>
              </a:rPr>
              <a:t>laquelle</a:t>
            </a:r>
            <a:r>
              <a:rPr lang="en-GB" dirty="0">
                <a:solidFill>
                  <a:schemeClr val="bg1"/>
                </a:solidFill>
              </a:rPr>
              <a:t> les </a:t>
            </a:r>
            <a:r>
              <a:rPr lang="en-GB" dirty="0" err="1">
                <a:solidFill>
                  <a:schemeClr val="bg1"/>
                </a:solidFill>
              </a:rPr>
              <a:t>données</a:t>
            </a:r>
            <a:r>
              <a:rPr lang="en-GB" dirty="0">
                <a:solidFill>
                  <a:schemeClr val="bg1"/>
                </a:solidFill>
              </a:rPr>
              <a:t> se </a:t>
            </a:r>
            <a:r>
              <a:rPr lang="en-GB" dirty="0" err="1">
                <a:solidFill>
                  <a:schemeClr val="bg1"/>
                </a:solidFill>
              </a:rPr>
              <a:t>déplacent</a:t>
            </a:r>
            <a:r>
              <a:rPr lang="en-GB" dirty="0">
                <a:solidFill>
                  <a:schemeClr val="bg1"/>
                </a:solidFill>
              </a:rPr>
              <a:t> </a:t>
            </a:r>
            <a:r>
              <a:rPr lang="en-GB" dirty="0" err="1">
                <a:solidFill>
                  <a:schemeClr val="bg1"/>
                </a:solidFill>
              </a:rPr>
              <a:t>d’une</a:t>
            </a:r>
            <a:r>
              <a:rPr lang="en-GB" dirty="0">
                <a:solidFill>
                  <a:schemeClr val="bg1"/>
                </a:solidFill>
              </a:rPr>
              <a:t> source </a:t>
            </a:r>
            <a:r>
              <a:rPr lang="en-GB" dirty="0" err="1">
                <a:solidFill>
                  <a:schemeClr val="bg1"/>
                </a:solidFill>
              </a:rPr>
              <a:t>vers</a:t>
            </a:r>
            <a:r>
              <a:rPr lang="en-GB" dirty="0">
                <a:solidFill>
                  <a:schemeClr val="bg1"/>
                </a:solidFill>
              </a:rPr>
              <a:t> </a:t>
            </a:r>
            <a:r>
              <a:rPr lang="en-GB" dirty="0" err="1">
                <a:solidFill>
                  <a:schemeClr val="bg1"/>
                </a:solidFill>
              </a:rPr>
              <a:t>une</a:t>
            </a:r>
            <a:r>
              <a:rPr lang="en-GB" dirty="0">
                <a:solidFill>
                  <a:schemeClr val="bg1"/>
                </a:solidFill>
              </a:rPr>
              <a:t> destination.</a:t>
            </a:r>
            <a:endParaRPr lang="fr-FR" dirty="0">
              <a:solidFill>
                <a:schemeClr val="bg1"/>
              </a:solidFill>
            </a:endParaRPr>
          </a:p>
        </p:txBody>
      </p:sp>
      <p:pic>
        <p:nvPicPr>
          <p:cNvPr id="2" name="Picture 1">
            <a:extLst>
              <a:ext uri="{FF2B5EF4-FFF2-40B4-BE49-F238E27FC236}">
                <a16:creationId xmlns:a16="http://schemas.microsoft.com/office/drawing/2014/main" id="{82529330-EB3F-B2B3-EE44-02099ABA5D8A}"/>
              </a:ext>
            </a:extLst>
          </p:cNvPr>
          <p:cNvPicPr>
            <a:picLocks noChangeAspect="1"/>
          </p:cNvPicPr>
          <p:nvPr/>
        </p:nvPicPr>
        <p:blipFill>
          <a:blip r:embed="rId3"/>
          <a:stretch>
            <a:fillRect/>
          </a:stretch>
        </p:blipFill>
        <p:spPr>
          <a:xfrm>
            <a:off x="1715455" y="2134607"/>
            <a:ext cx="4837375" cy="2615244"/>
          </a:xfrm>
          <a:prstGeom prst="rect">
            <a:avLst/>
          </a:prstGeom>
        </p:spPr>
      </p:pic>
    </p:spTree>
    <p:extLst>
      <p:ext uri="{BB962C8B-B14F-4D97-AF65-F5344CB8AC3E}">
        <p14:creationId xmlns:p14="http://schemas.microsoft.com/office/powerpoint/2010/main" val="1498296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971388" y="124103"/>
            <a:ext cx="2325511" cy="539091"/>
          </a:xfrm>
          <a:prstGeom prst="rect">
            <a:avLst/>
          </a:prstGeom>
        </p:spPr>
        <p:txBody>
          <a:bodyPr spcFirstLastPara="1" wrap="square" lIns="0" tIns="0" rIns="0" bIns="0" anchor="b" anchorCtr="0">
            <a:noAutofit/>
          </a:bodyPr>
          <a:lstStyle/>
          <a:p>
            <a:r>
              <a:rPr lang="fr-FR" sz="2800" dirty="0"/>
              <a:t>Data Pipeline </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ZoneTexte 3"/>
          <p:cNvSpPr txBox="1"/>
          <p:nvPr/>
        </p:nvSpPr>
        <p:spPr>
          <a:xfrm>
            <a:off x="22423" y="939242"/>
            <a:ext cx="7685907" cy="738664"/>
          </a:xfrm>
          <a:prstGeom prst="rect">
            <a:avLst/>
          </a:prstGeom>
          <a:noFill/>
        </p:spPr>
        <p:txBody>
          <a:bodyPr wrap="square" rtlCol="0">
            <a:spAutoFit/>
          </a:bodyPr>
          <a:lstStyle/>
          <a:p>
            <a:r>
              <a:rPr lang="en-GB" dirty="0">
                <a:solidFill>
                  <a:schemeClr val="bg1"/>
                </a:solidFill>
              </a:rPr>
              <a:t>Un Data Pipeline (</a:t>
            </a:r>
            <a:r>
              <a:rPr lang="en-GB" dirty="0" err="1">
                <a:solidFill>
                  <a:schemeClr val="bg1"/>
                </a:solidFill>
              </a:rPr>
              <a:t>ou</a:t>
            </a:r>
            <a:r>
              <a:rPr lang="en-GB" dirty="0">
                <a:solidFill>
                  <a:schemeClr val="bg1"/>
                </a:solidFill>
              </a:rPr>
              <a:t> pipeline de </a:t>
            </a:r>
            <a:r>
              <a:rPr lang="en-GB" dirty="0" err="1">
                <a:solidFill>
                  <a:schemeClr val="bg1"/>
                </a:solidFill>
              </a:rPr>
              <a:t>données</a:t>
            </a:r>
            <a:r>
              <a:rPr lang="en-GB" dirty="0">
                <a:solidFill>
                  <a:schemeClr val="bg1"/>
                </a:solidFill>
              </a:rPr>
              <a:t>) </a:t>
            </a:r>
            <a:r>
              <a:rPr lang="en-GB" dirty="0" err="1">
                <a:solidFill>
                  <a:schemeClr val="bg1"/>
                </a:solidFill>
              </a:rPr>
              <a:t>est</a:t>
            </a:r>
            <a:r>
              <a:rPr lang="en-GB" dirty="0">
                <a:solidFill>
                  <a:schemeClr val="bg1"/>
                </a:solidFill>
              </a:rPr>
              <a:t> un concept </a:t>
            </a:r>
            <a:r>
              <a:rPr lang="en-GB" dirty="0" err="1">
                <a:solidFill>
                  <a:schemeClr val="bg1"/>
                </a:solidFill>
              </a:rPr>
              <a:t>utilisé</a:t>
            </a:r>
            <a:r>
              <a:rPr lang="en-GB" dirty="0">
                <a:solidFill>
                  <a:schemeClr val="bg1"/>
                </a:solidFill>
              </a:rPr>
              <a:t> dans le </a:t>
            </a:r>
            <a:r>
              <a:rPr lang="en-GB" dirty="0" err="1">
                <a:solidFill>
                  <a:schemeClr val="bg1"/>
                </a:solidFill>
              </a:rPr>
              <a:t>domaine</a:t>
            </a:r>
            <a:r>
              <a:rPr lang="en-GB" dirty="0">
                <a:solidFill>
                  <a:schemeClr val="bg1"/>
                </a:solidFill>
              </a:rPr>
              <a:t> de </a:t>
            </a:r>
            <a:r>
              <a:rPr lang="en-GB" dirty="0" err="1">
                <a:solidFill>
                  <a:schemeClr val="bg1"/>
                </a:solidFill>
              </a:rPr>
              <a:t>l'informatique</a:t>
            </a:r>
            <a:r>
              <a:rPr lang="en-GB" dirty="0">
                <a:solidFill>
                  <a:schemeClr val="bg1"/>
                </a:solidFill>
              </a:rPr>
              <a:t> et du </a:t>
            </a:r>
            <a:r>
              <a:rPr lang="en-GB" dirty="0" err="1">
                <a:solidFill>
                  <a:schemeClr val="bg1"/>
                </a:solidFill>
              </a:rPr>
              <a:t>traitement</a:t>
            </a:r>
            <a:r>
              <a:rPr lang="en-GB" dirty="0">
                <a:solidFill>
                  <a:schemeClr val="bg1"/>
                </a:solidFill>
              </a:rPr>
              <a:t> des </a:t>
            </a:r>
            <a:r>
              <a:rPr lang="en-GB" dirty="0" err="1">
                <a:solidFill>
                  <a:schemeClr val="bg1"/>
                </a:solidFill>
              </a:rPr>
              <a:t>données</a:t>
            </a:r>
            <a:r>
              <a:rPr lang="en-GB" dirty="0">
                <a:solidFill>
                  <a:schemeClr val="bg1"/>
                </a:solidFill>
              </a:rPr>
              <a:t> pour </a:t>
            </a:r>
            <a:r>
              <a:rPr lang="en-GB" dirty="0" err="1">
                <a:solidFill>
                  <a:schemeClr val="bg1"/>
                </a:solidFill>
              </a:rPr>
              <a:t>décrire</a:t>
            </a:r>
            <a:r>
              <a:rPr lang="en-GB" dirty="0">
                <a:solidFill>
                  <a:schemeClr val="bg1"/>
                </a:solidFill>
              </a:rPr>
              <a:t> un flux de travail </a:t>
            </a:r>
            <a:r>
              <a:rPr lang="en-GB" dirty="0" err="1">
                <a:solidFill>
                  <a:schemeClr val="bg1"/>
                </a:solidFill>
              </a:rPr>
              <a:t>automatisé</a:t>
            </a:r>
            <a:r>
              <a:rPr lang="en-GB" dirty="0">
                <a:solidFill>
                  <a:schemeClr val="bg1"/>
                </a:solidFill>
              </a:rPr>
              <a:t> qui </a:t>
            </a:r>
            <a:r>
              <a:rPr lang="en-GB" dirty="0" err="1">
                <a:solidFill>
                  <a:schemeClr val="bg1"/>
                </a:solidFill>
              </a:rPr>
              <a:t>permet</a:t>
            </a:r>
            <a:r>
              <a:rPr lang="en-GB" dirty="0">
                <a:solidFill>
                  <a:schemeClr val="bg1"/>
                </a:solidFill>
              </a:rPr>
              <a:t> de </a:t>
            </a:r>
            <a:r>
              <a:rPr lang="en-GB" dirty="0" err="1">
                <a:solidFill>
                  <a:schemeClr val="bg1"/>
                </a:solidFill>
              </a:rPr>
              <a:t>collecter</a:t>
            </a:r>
            <a:r>
              <a:rPr lang="en-GB" dirty="0">
                <a:solidFill>
                  <a:schemeClr val="bg1"/>
                </a:solidFill>
              </a:rPr>
              <a:t>, transformer et </a:t>
            </a:r>
            <a:r>
              <a:rPr lang="en-GB" dirty="0" err="1">
                <a:solidFill>
                  <a:schemeClr val="bg1"/>
                </a:solidFill>
              </a:rPr>
              <a:t>acheminer</a:t>
            </a:r>
            <a:r>
              <a:rPr lang="en-GB" dirty="0">
                <a:solidFill>
                  <a:schemeClr val="bg1"/>
                </a:solidFill>
              </a:rPr>
              <a:t> les </a:t>
            </a:r>
            <a:r>
              <a:rPr lang="en-GB" dirty="0" err="1">
                <a:solidFill>
                  <a:schemeClr val="bg1"/>
                </a:solidFill>
              </a:rPr>
              <a:t>données</a:t>
            </a:r>
            <a:r>
              <a:rPr lang="en-GB" dirty="0">
                <a:solidFill>
                  <a:schemeClr val="bg1"/>
                </a:solidFill>
              </a:rPr>
              <a:t> d'un </a:t>
            </a:r>
            <a:r>
              <a:rPr lang="en-GB" dirty="0" err="1">
                <a:solidFill>
                  <a:schemeClr val="bg1"/>
                </a:solidFill>
              </a:rPr>
              <a:t>système</a:t>
            </a:r>
            <a:r>
              <a:rPr lang="en-GB" dirty="0">
                <a:solidFill>
                  <a:schemeClr val="bg1"/>
                </a:solidFill>
              </a:rPr>
              <a:t> </a:t>
            </a:r>
            <a:r>
              <a:rPr lang="en-GB" dirty="0" err="1">
                <a:solidFill>
                  <a:schemeClr val="bg1"/>
                </a:solidFill>
              </a:rPr>
              <a:t>à</a:t>
            </a:r>
            <a:r>
              <a:rPr lang="en-GB" dirty="0">
                <a:solidFill>
                  <a:schemeClr val="bg1"/>
                </a:solidFill>
              </a:rPr>
              <a:t> un </a:t>
            </a:r>
            <a:r>
              <a:rPr lang="en-GB" dirty="0" err="1">
                <a:solidFill>
                  <a:schemeClr val="bg1"/>
                </a:solidFill>
              </a:rPr>
              <a:t>autre</a:t>
            </a:r>
            <a:r>
              <a:rPr lang="en-GB" dirty="0">
                <a:solidFill>
                  <a:schemeClr val="bg1"/>
                </a:solidFill>
              </a:rPr>
              <a:t>.</a:t>
            </a:r>
            <a:endParaRPr lang="fr-FR" dirty="0">
              <a:solidFill>
                <a:schemeClr val="bg1"/>
              </a:solidFill>
            </a:endParaRPr>
          </a:p>
        </p:txBody>
      </p:sp>
      <p:pic>
        <p:nvPicPr>
          <p:cNvPr id="3" name="Picture 2">
            <a:extLst>
              <a:ext uri="{FF2B5EF4-FFF2-40B4-BE49-F238E27FC236}">
                <a16:creationId xmlns:a16="http://schemas.microsoft.com/office/drawing/2014/main" id="{5BD0BF81-DFC8-FDB5-7A11-4DD967C2DA51}"/>
              </a:ext>
            </a:extLst>
          </p:cNvPr>
          <p:cNvPicPr>
            <a:picLocks noChangeAspect="1"/>
          </p:cNvPicPr>
          <p:nvPr/>
        </p:nvPicPr>
        <p:blipFill>
          <a:blip r:embed="rId3"/>
          <a:stretch>
            <a:fillRect/>
          </a:stretch>
        </p:blipFill>
        <p:spPr>
          <a:xfrm>
            <a:off x="1351799" y="1947669"/>
            <a:ext cx="5615364" cy="3035851"/>
          </a:xfrm>
          <a:prstGeom prst="rect">
            <a:avLst/>
          </a:prstGeom>
        </p:spPr>
      </p:pic>
    </p:spTree>
    <p:extLst>
      <p:ext uri="{BB962C8B-B14F-4D97-AF65-F5344CB8AC3E}">
        <p14:creationId xmlns:p14="http://schemas.microsoft.com/office/powerpoint/2010/main" val="508318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618660" y="130388"/>
            <a:ext cx="788953" cy="660722"/>
          </a:xfrm>
          <a:prstGeom prst="rect">
            <a:avLst/>
          </a:prstGeom>
        </p:spPr>
        <p:txBody>
          <a:bodyPr spcFirstLastPara="1" wrap="square" lIns="0" tIns="0" rIns="0" bIns="0" anchor="b" anchorCtr="0">
            <a:noAutofit/>
          </a:bodyPr>
          <a:lstStyle/>
          <a:p>
            <a:r>
              <a:rPr lang="fr-FR" sz="2800" dirty="0"/>
              <a:t>ETL</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4" name="ZoneTexte 3"/>
          <p:cNvSpPr txBox="1"/>
          <p:nvPr/>
        </p:nvSpPr>
        <p:spPr>
          <a:xfrm>
            <a:off x="22423" y="939242"/>
            <a:ext cx="7685907" cy="1169551"/>
          </a:xfrm>
          <a:prstGeom prst="rect">
            <a:avLst/>
          </a:prstGeom>
          <a:noFill/>
        </p:spPr>
        <p:txBody>
          <a:bodyPr wrap="square" rtlCol="0">
            <a:spAutoFit/>
          </a:bodyPr>
          <a:lstStyle/>
          <a:p>
            <a:r>
              <a:rPr lang="en-GB" dirty="0">
                <a:solidFill>
                  <a:schemeClr val="bg1"/>
                </a:solidFill>
              </a:rPr>
              <a:t>ETL </a:t>
            </a:r>
            <a:r>
              <a:rPr lang="en-GB" dirty="0" err="1">
                <a:solidFill>
                  <a:schemeClr val="bg1"/>
                </a:solidFill>
              </a:rPr>
              <a:t>est</a:t>
            </a:r>
            <a:r>
              <a:rPr lang="en-GB" dirty="0">
                <a:solidFill>
                  <a:schemeClr val="bg1"/>
                </a:solidFill>
              </a:rPr>
              <a:t> </a:t>
            </a:r>
            <a:r>
              <a:rPr lang="en-GB" dirty="0" err="1">
                <a:solidFill>
                  <a:schemeClr val="bg1"/>
                </a:solidFill>
              </a:rPr>
              <a:t>l'acronyme</a:t>
            </a:r>
            <a:r>
              <a:rPr lang="en-GB" dirty="0">
                <a:solidFill>
                  <a:schemeClr val="bg1"/>
                </a:solidFill>
              </a:rPr>
              <a:t> de Extract, Transform, Load (Extraction, Transformation, </a:t>
            </a:r>
            <a:r>
              <a:rPr lang="en-GB" dirty="0" err="1">
                <a:solidFill>
                  <a:schemeClr val="bg1"/>
                </a:solidFill>
              </a:rPr>
              <a:t>Chargement</a:t>
            </a:r>
            <a:r>
              <a:rPr lang="en-GB" dirty="0">
                <a:solidFill>
                  <a:schemeClr val="bg1"/>
                </a:solidFill>
              </a:rPr>
              <a:t> </a:t>
            </a:r>
            <a:r>
              <a:rPr lang="en-GB" dirty="0" err="1">
                <a:solidFill>
                  <a:schemeClr val="bg1"/>
                </a:solidFill>
              </a:rPr>
              <a:t>en</a:t>
            </a:r>
            <a:r>
              <a:rPr lang="en-GB" dirty="0">
                <a:solidFill>
                  <a:schemeClr val="bg1"/>
                </a:solidFill>
              </a:rPr>
              <a:t> </a:t>
            </a:r>
            <a:r>
              <a:rPr lang="en-GB" dirty="0" err="1">
                <a:solidFill>
                  <a:schemeClr val="bg1"/>
                </a:solidFill>
              </a:rPr>
              <a:t>français</a:t>
            </a:r>
            <a:r>
              <a:rPr lang="en-GB" dirty="0">
                <a:solidFill>
                  <a:schemeClr val="bg1"/>
                </a:solidFill>
              </a:rPr>
              <a:t>). Il </a:t>
            </a:r>
            <a:r>
              <a:rPr lang="en-GB" dirty="0" err="1">
                <a:solidFill>
                  <a:schemeClr val="bg1"/>
                </a:solidFill>
              </a:rPr>
              <a:t>s'agit</a:t>
            </a:r>
            <a:r>
              <a:rPr lang="en-GB" dirty="0">
                <a:solidFill>
                  <a:schemeClr val="bg1"/>
                </a:solidFill>
              </a:rPr>
              <a:t> d'un </a:t>
            </a:r>
            <a:r>
              <a:rPr lang="en-GB" dirty="0" err="1">
                <a:solidFill>
                  <a:schemeClr val="bg1"/>
                </a:solidFill>
              </a:rPr>
              <a:t>processus</a:t>
            </a:r>
            <a:r>
              <a:rPr lang="en-GB" dirty="0">
                <a:solidFill>
                  <a:schemeClr val="bg1"/>
                </a:solidFill>
              </a:rPr>
              <a:t> </a:t>
            </a:r>
            <a:r>
              <a:rPr lang="en-GB" dirty="0" err="1">
                <a:solidFill>
                  <a:schemeClr val="bg1"/>
                </a:solidFill>
              </a:rPr>
              <a:t>couramment</a:t>
            </a:r>
            <a:r>
              <a:rPr lang="en-GB" dirty="0">
                <a:solidFill>
                  <a:schemeClr val="bg1"/>
                </a:solidFill>
              </a:rPr>
              <a:t> </a:t>
            </a:r>
            <a:r>
              <a:rPr lang="en-GB" dirty="0" err="1">
                <a:solidFill>
                  <a:schemeClr val="bg1"/>
                </a:solidFill>
              </a:rPr>
              <a:t>utilisé</a:t>
            </a:r>
            <a:r>
              <a:rPr lang="en-GB" dirty="0">
                <a:solidFill>
                  <a:schemeClr val="bg1"/>
                </a:solidFill>
              </a:rPr>
              <a:t> dans le </a:t>
            </a:r>
            <a:r>
              <a:rPr lang="en-GB" dirty="0" err="1">
                <a:solidFill>
                  <a:schemeClr val="bg1"/>
                </a:solidFill>
              </a:rPr>
              <a:t>domaine</a:t>
            </a:r>
            <a:r>
              <a:rPr lang="en-GB" dirty="0">
                <a:solidFill>
                  <a:schemeClr val="bg1"/>
                </a:solidFill>
              </a:rPr>
              <a:t> du </a:t>
            </a:r>
            <a:r>
              <a:rPr lang="en-GB" dirty="0" err="1">
                <a:solidFill>
                  <a:schemeClr val="bg1"/>
                </a:solidFill>
              </a:rPr>
              <a:t>traitement</a:t>
            </a:r>
            <a:r>
              <a:rPr lang="en-GB" dirty="0">
                <a:solidFill>
                  <a:schemeClr val="bg1"/>
                </a:solidFill>
              </a:rPr>
              <a:t> des </a:t>
            </a:r>
            <a:r>
              <a:rPr lang="en-GB" dirty="0" err="1">
                <a:solidFill>
                  <a:schemeClr val="bg1"/>
                </a:solidFill>
              </a:rPr>
              <a:t>données</a:t>
            </a:r>
            <a:r>
              <a:rPr lang="en-GB" dirty="0">
                <a:solidFill>
                  <a:schemeClr val="bg1"/>
                </a:solidFill>
              </a:rPr>
              <a:t> pour </a:t>
            </a:r>
            <a:r>
              <a:rPr lang="en-GB" dirty="0" err="1">
                <a:solidFill>
                  <a:schemeClr val="bg1"/>
                </a:solidFill>
              </a:rPr>
              <a:t>extraire</a:t>
            </a:r>
            <a:r>
              <a:rPr lang="en-GB" dirty="0">
                <a:solidFill>
                  <a:schemeClr val="bg1"/>
                </a:solidFill>
              </a:rPr>
              <a:t> des </a:t>
            </a:r>
            <a:r>
              <a:rPr lang="en-GB" dirty="0" err="1">
                <a:solidFill>
                  <a:schemeClr val="bg1"/>
                </a:solidFill>
              </a:rPr>
              <a:t>données</a:t>
            </a:r>
            <a:r>
              <a:rPr lang="en-GB" dirty="0">
                <a:solidFill>
                  <a:schemeClr val="bg1"/>
                </a:solidFill>
              </a:rPr>
              <a:t> </a:t>
            </a:r>
            <a:r>
              <a:rPr lang="en-GB" dirty="0" err="1">
                <a:solidFill>
                  <a:schemeClr val="bg1"/>
                </a:solidFill>
              </a:rPr>
              <a:t>à</a:t>
            </a:r>
            <a:r>
              <a:rPr lang="en-GB" dirty="0">
                <a:solidFill>
                  <a:schemeClr val="bg1"/>
                </a:solidFill>
              </a:rPr>
              <a:t> </a:t>
            </a:r>
            <a:r>
              <a:rPr lang="en-GB" dirty="0" err="1">
                <a:solidFill>
                  <a:schemeClr val="bg1"/>
                </a:solidFill>
              </a:rPr>
              <a:t>partir</a:t>
            </a:r>
            <a:r>
              <a:rPr lang="en-GB" dirty="0">
                <a:solidFill>
                  <a:schemeClr val="bg1"/>
                </a:solidFill>
              </a:rPr>
              <a:t> de </a:t>
            </a:r>
            <a:r>
              <a:rPr lang="en-GB" dirty="0" err="1">
                <a:solidFill>
                  <a:schemeClr val="bg1"/>
                </a:solidFill>
              </a:rPr>
              <a:t>différentes</a:t>
            </a:r>
            <a:r>
              <a:rPr lang="en-GB" dirty="0">
                <a:solidFill>
                  <a:schemeClr val="bg1"/>
                </a:solidFill>
              </a:rPr>
              <a:t> sources, les transformer </a:t>
            </a:r>
            <a:r>
              <a:rPr lang="en-GB" dirty="0" err="1">
                <a:solidFill>
                  <a:schemeClr val="bg1"/>
                </a:solidFill>
              </a:rPr>
              <a:t>conformément</a:t>
            </a:r>
            <a:r>
              <a:rPr lang="en-GB" dirty="0">
                <a:solidFill>
                  <a:schemeClr val="bg1"/>
                </a:solidFill>
              </a:rPr>
              <a:t> aux </a:t>
            </a:r>
            <a:r>
              <a:rPr lang="en-GB" dirty="0" err="1">
                <a:solidFill>
                  <a:schemeClr val="bg1"/>
                </a:solidFill>
              </a:rPr>
              <a:t>besoins</a:t>
            </a:r>
            <a:r>
              <a:rPr lang="en-GB" dirty="0">
                <a:solidFill>
                  <a:schemeClr val="bg1"/>
                </a:solidFill>
              </a:rPr>
              <a:t> et les charger dans </a:t>
            </a:r>
            <a:r>
              <a:rPr lang="en-GB" dirty="0" err="1">
                <a:solidFill>
                  <a:schemeClr val="bg1"/>
                </a:solidFill>
              </a:rPr>
              <a:t>une</a:t>
            </a:r>
            <a:r>
              <a:rPr lang="en-GB" dirty="0">
                <a:solidFill>
                  <a:schemeClr val="bg1"/>
                </a:solidFill>
              </a:rPr>
              <a:t> destination </a:t>
            </a:r>
            <a:r>
              <a:rPr lang="en-GB" dirty="0" err="1">
                <a:solidFill>
                  <a:schemeClr val="bg1"/>
                </a:solidFill>
              </a:rPr>
              <a:t>cible</a:t>
            </a:r>
            <a:r>
              <a:rPr lang="en-GB" dirty="0">
                <a:solidFill>
                  <a:schemeClr val="bg1"/>
                </a:solidFill>
              </a:rPr>
              <a:t>, </a:t>
            </a:r>
            <a:r>
              <a:rPr lang="en-GB" dirty="0" err="1">
                <a:solidFill>
                  <a:schemeClr val="bg1"/>
                </a:solidFill>
              </a:rPr>
              <a:t>généralement</a:t>
            </a:r>
            <a:r>
              <a:rPr lang="en-GB" dirty="0">
                <a:solidFill>
                  <a:schemeClr val="bg1"/>
                </a:solidFill>
              </a:rPr>
              <a:t> </a:t>
            </a:r>
            <a:r>
              <a:rPr lang="en-GB" dirty="0" err="1">
                <a:solidFill>
                  <a:schemeClr val="bg1"/>
                </a:solidFill>
              </a:rPr>
              <a:t>une</a:t>
            </a:r>
            <a:r>
              <a:rPr lang="en-GB" dirty="0">
                <a:solidFill>
                  <a:schemeClr val="bg1"/>
                </a:solidFill>
              </a:rPr>
              <a:t> base de </a:t>
            </a:r>
            <a:r>
              <a:rPr lang="en-GB" dirty="0" err="1">
                <a:solidFill>
                  <a:schemeClr val="bg1"/>
                </a:solidFill>
              </a:rPr>
              <a:t>données</a:t>
            </a:r>
            <a:r>
              <a:rPr lang="en-GB" dirty="0">
                <a:solidFill>
                  <a:schemeClr val="bg1"/>
                </a:solidFill>
              </a:rPr>
              <a:t> </a:t>
            </a:r>
            <a:r>
              <a:rPr lang="en-GB" dirty="0" err="1">
                <a:solidFill>
                  <a:schemeClr val="bg1"/>
                </a:solidFill>
              </a:rPr>
              <a:t>ou</a:t>
            </a:r>
            <a:r>
              <a:rPr lang="en-GB" dirty="0">
                <a:solidFill>
                  <a:schemeClr val="bg1"/>
                </a:solidFill>
              </a:rPr>
              <a:t> un entrepôt de </a:t>
            </a:r>
            <a:r>
              <a:rPr lang="en-GB" dirty="0" err="1">
                <a:solidFill>
                  <a:schemeClr val="bg1"/>
                </a:solidFill>
              </a:rPr>
              <a:t>données</a:t>
            </a:r>
            <a:r>
              <a:rPr lang="en-GB" dirty="0">
                <a:solidFill>
                  <a:schemeClr val="bg1"/>
                </a:solidFill>
              </a:rPr>
              <a:t>.</a:t>
            </a:r>
            <a:endParaRPr lang="fr-FR" dirty="0">
              <a:solidFill>
                <a:schemeClr val="bg1"/>
              </a:solidFill>
            </a:endParaRPr>
          </a:p>
        </p:txBody>
      </p:sp>
      <p:pic>
        <p:nvPicPr>
          <p:cNvPr id="2" name="Picture 1">
            <a:extLst>
              <a:ext uri="{FF2B5EF4-FFF2-40B4-BE49-F238E27FC236}">
                <a16:creationId xmlns:a16="http://schemas.microsoft.com/office/drawing/2014/main" id="{8F903E25-98F0-31DE-4CE6-ABE17D040C1A}"/>
              </a:ext>
            </a:extLst>
          </p:cNvPr>
          <p:cNvPicPr>
            <a:picLocks noChangeAspect="1"/>
          </p:cNvPicPr>
          <p:nvPr/>
        </p:nvPicPr>
        <p:blipFill>
          <a:blip r:embed="rId3"/>
          <a:stretch>
            <a:fillRect/>
          </a:stretch>
        </p:blipFill>
        <p:spPr>
          <a:xfrm>
            <a:off x="1561672" y="2191728"/>
            <a:ext cx="5144578" cy="2754923"/>
          </a:xfrm>
          <a:prstGeom prst="rect">
            <a:avLst/>
          </a:prstGeom>
        </p:spPr>
      </p:pic>
    </p:spTree>
    <p:extLst>
      <p:ext uri="{BB962C8B-B14F-4D97-AF65-F5344CB8AC3E}">
        <p14:creationId xmlns:p14="http://schemas.microsoft.com/office/powerpoint/2010/main" val="629356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019344" y="53010"/>
            <a:ext cx="6676000" cy="660722"/>
          </a:xfrm>
          <a:prstGeom prst="rect">
            <a:avLst/>
          </a:prstGeom>
        </p:spPr>
        <p:txBody>
          <a:bodyPr spcFirstLastPara="1" wrap="square" lIns="0" tIns="0" rIns="0" bIns="0" anchor="b" anchorCtr="0">
            <a:noAutofit/>
          </a:bodyPr>
          <a:lstStyle/>
          <a:p>
            <a:r>
              <a:rPr lang="fr-FR" sz="2800" dirty="0"/>
              <a:t>Pourquoi un </a:t>
            </a:r>
            <a:r>
              <a:rPr lang="fr-FR" sz="2800" dirty="0" err="1"/>
              <a:t>Framwork</a:t>
            </a:r>
            <a:r>
              <a:rPr lang="fr-FR" sz="2800" dirty="0"/>
              <a:t> pour les Data Flow</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AEE3EF87-0A69-3DA7-FD80-3CBB10A3CE1C}"/>
              </a:ext>
            </a:extLst>
          </p:cNvPr>
          <p:cNvPicPr>
            <a:picLocks noChangeAspect="1"/>
          </p:cNvPicPr>
          <p:nvPr/>
        </p:nvPicPr>
        <p:blipFill>
          <a:blip r:embed="rId3"/>
          <a:stretch>
            <a:fillRect/>
          </a:stretch>
        </p:blipFill>
        <p:spPr>
          <a:xfrm>
            <a:off x="2167848" y="3256219"/>
            <a:ext cx="3156733" cy="1690432"/>
          </a:xfrm>
          <a:prstGeom prst="rect">
            <a:avLst/>
          </a:prstGeom>
        </p:spPr>
      </p:pic>
      <p:pic>
        <p:nvPicPr>
          <p:cNvPr id="2" name="Picture 1">
            <a:extLst>
              <a:ext uri="{FF2B5EF4-FFF2-40B4-BE49-F238E27FC236}">
                <a16:creationId xmlns:a16="http://schemas.microsoft.com/office/drawing/2014/main" id="{5145CDBF-3448-0E85-0BAE-2D1D836483D0}"/>
              </a:ext>
            </a:extLst>
          </p:cNvPr>
          <p:cNvPicPr>
            <a:picLocks noChangeAspect="1"/>
          </p:cNvPicPr>
          <p:nvPr/>
        </p:nvPicPr>
        <p:blipFill>
          <a:blip r:embed="rId4"/>
          <a:stretch>
            <a:fillRect/>
          </a:stretch>
        </p:blipFill>
        <p:spPr>
          <a:xfrm>
            <a:off x="1584422" y="795896"/>
            <a:ext cx="4441004" cy="2378159"/>
          </a:xfrm>
          <a:prstGeom prst="rect">
            <a:avLst/>
          </a:prstGeom>
        </p:spPr>
      </p:pic>
    </p:spTree>
    <p:extLst>
      <p:ext uri="{BB962C8B-B14F-4D97-AF65-F5344CB8AC3E}">
        <p14:creationId xmlns:p14="http://schemas.microsoft.com/office/powerpoint/2010/main" val="258030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991982" y="93156"/>
            <a:ext cx="2699902" cy="660722"/>
          </a:xfrm>
          <a:prstGeom prst="rect">
            <a:avLst/>
          </a:prstGeom>
        </p:spPr>
        <p:txBody>
          <a:bodyPr spcFirstLastPara="1" wrap="square" lIns="0" tIns="0" rIns="0" bIns="0" anchor="b" anchorCtr="0">
            <a:noAutofit/>
          </a:bodyPr>
          <a:lstStyle/>
          <a:p>
            <a:r>
              <a:rPr lang="fr-FR" sz="2800" dirty="0"/>
              <a:t>Considération</a:t>
            </a: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6" name="Picture 5">
            <a:extLst>
              <a:ext uri="{FF2B5EF4-FFF2-40B4-BE49-F238E27FC236}">
                <a16:creationId xmlns:a16="http://schemas.microsoft.com/office/drawing/2014/main" id="{1D978BE7-CE65-46CB-2668-E6267BBF0F1A}"/>
              </a:ext>
            </a:extLst>
          </p:cNvPr>
          <p:cNvPicPr>
            <a:picLocks noChangeAspect="1"/>
          </p:cNvPicPr>
          <p:nvPr/>
        </p:nvPicPr>
        <p:blipFill>
          <a:blip r:embed="rId3"/>
          <a:stretch>
            <a:fillRect/>
          </a:stretch>
        </p:blipFill>
        <p:spPr>
          <a:xfrm>
            <a:off x="1130158" y="1703527"/>
            <a:ext cx="6056248" cy="3243124"/>
          </a:xfrm>
          <a:prstGeom prst="rect">
            <a:avLst/>
          </a:prstGeom>
        </p:spPr>
      </p:pic>
    </p:spTree>
    <p:extLst>
      <p:ext uri="{BB962C8B-B14F-4D97-AF65-F5344CB8AC3E}">
        <p14:creationId xmlns:p14="http://schemas.microsoft.com/office/powerpoint/2010/main" val="404854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7" name="Picture 6">
            <a:extLst>
              <a:ext uri="{FF2B5EF4-FFF2-40B4-BE49-F238E27FC236}">
                <a16:creationId xmlns:a16="http://schemas.microsoft.com/office/drawing/2014/main" id="{C7540FB4-6260-9D51-130B-8328EC2B9B0E}"/>
              </a:ext>
            </a:extLst>
          </p:cNvPr>
          <p:cNvPicPr>
            <a:picLocks noChangeAspect="1"/>
          </p:cNvPicPr>
          <p:nvPr/>
        </p:nvPicPr>
        <p:blipFill>
          <a:blip r:embed="rId3"/>
          <a:stretch>
            <a:fillRect/>
          </a:stretch>
        </p:blipFill>
        <p:spPr>
          <a:xfrm>
            <a:off x="580550" y="699531"/>
            <a:ext cx="7772400" cy="4162123"/>
          </a:xfrm>
          <a:prstGeom prst="rect">
            <a:avLst/>
          </a:prstGeom>
        </p:spPr>
      </p:pic>
      <p:sp>
        <p:nvSpPr>
          <p:cNvPr id="3" name="Title 2">
            <a:extLst>
              <a:ext uri="{FF2B5EF4-FFF2-40B4-BE49-F238E27FC236}">
                <a16:creationId xmlns:a16="http://schemas.microsoft.com/office/drawing/2014/main" id="{A85B1872-7391-6F84-FD4F-FE5AFF17EAE8}"/>
              </a:ext>
            </a:extLst>
          </p:cNvPr>
          <p:cNvSpPr>
            <a:spLocks noGrp="1"/>
          </p:cNvSpPr>
          <p:nvPr>
            <p:ph type="title"/>
          </p:nvPr>
        </p:nvSpPr>
        <p:spPr/>
        <p:txBody>
          <a:bodyPr/>
          <a:lstStyle/>
          <a:p>
            <a:endParaRPr lang="fr-FR" dirty="0"/>
          </a:p>
        </p:txBody>
      </p:sp>
    </p:spTree>
    <p:extLst>
      <p:ext uri="{BB962C8B-B14F-4D97-AF65-F5344CB8AC3E}">
        <p14:creationId xmlns:p14="http://schemas.microsoft.com/office/powerpoint/2010/main" val="1748304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652889" y="275318"/>
            <a:ext cx="2325511" cy="539091"/>
          </a:xfrm>
          <a:prstGeom prst="rect">
            <a:avLst/>
          </a:prstGeom>
        </p:spPr>
        <p:txBody>
          <a:bodyPr spcFirstLastPara="1" wrap="square" lIns="0" tIns="0" rIns="0" bIns="0" anchor="b" anchorCtr="0">
            <a:noAutofit/>
          </a:bodyPr>
          <a:lstStyle/>
          <a:p>
            <a:r>
              <a:rPr lang="fr-FR" sz="2800" dirty="0"/>
              <a:t>Apache </a:t>
            </a:r>
            <a:r>
              <a:rPr lang="fr-FR" sz="2800" dirty="0" err="1"/>
              <a:t>Nifi</a:t>
            </a:r>
            <a:endParaRPr lang="fr-FR" sz="2800" dirty="0"/>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ZoneTexte 1"/>
          <p:cNvSpPr txBox="1"/>
          <p:nvPr/>
        </p:nvSpPr>
        <p:spPr>
          <a:xfrm>
            <a:off x="0" y="1670755"/>
            <a:ext cx="8906933" cy="738664"/>
          </a:xfrm>
          <a:prstGeom prst="rect">
            <a:avLst/>
          </a:prstGeom>
          <a:noFill/>
        </p:spPr>
        <p:txBody>
          <a:bodyPr wrap="square" rtlCol="0">
            <a:spAutoFit/>
          </a:bodyPr>
          <a:lstStyle/>
          <a:p>
            <a:r>
              <a:rPr lang="fr-FR" b="1" dirty="0" err="1">
                <a:solidFill>
                  <a:schemeClr val="bg1">
                    <a:lumMod val="95000"/>
                  </a:schemeClr>
                </a:solidFill>
              </a:rPr>
              <a:t>NiFi</a:t>
            </a:r>
            <a:r>
              <a:rPr lang="fr-FR" dirty="0">
                <a:solidFill>
                  <a:schemeClr val="bg1">
                    <a:lumMod val="95000"/>
                  </a:schemeClr>
                </a:solidFill>
              </a:rPr>
              <a:t> est un </a:t>
            </a:r>
            <a:r>
              <a:rPr lang="fr-FR" dirty="0">
                <a:solidFill>
                  <a:schemeClr val="bg1">
                    <a:lumMod val="95000"/>
                  </a:schemeClr>
                </a:solidFill>
                <a:hlinkClick r:id="rId3"/>
              </a:rPr>
              <a:t>logiciel libre</a:t>
            </a:r>
            <a:r>
              <a:rPr lang="fr-FR" dirty="0">
                <a:solidFill>
                  <a:schemeClr val="bg1">
                    <a:lumMod val="95000"/>
                  </a:schemeClr>
                </a:solidFill>
              </a:rPr>
              <a:t> de gestion de flux de données. Il permet de gérer et d'automatiser des flux de données entre plusieurs systèmes informatiques, à partir d'une </a:t>
            </a:r>
            <a:r>
              <a:rPr lang="fr-FR" dirty="0">
                <a:solidFill>
                  <a:schemeClr val="bg1">
                    <a:lumMod val="95000"/>
                  </a:schemeClr>
                </a:solidFill>
                <a:hlinkClick r:id="rId4"/>
              </a:rPr>
              <a:t>interface web</a:t>
            </a:r>
            <a:r>
              <a:rPr lang="fr-FR" dirty="0">
                <a:solidFill>
                  <a:schemeClr val="bg1">
                    <a:lumMod val="95000"/>
                  </a:schemeClr>
                </a:solidFill>
              </a:rPr>
              <a:t> et dans un environnement distribué. </a:t>
            </a:r>
          </a:p>
          <a:p>
            <a:endParaRPr lang="fr-FR" dirty="0"/>
          </a:p>
        </p:txBody>
      </p:sp>
      <p:sp>
        <p:nvSpPr>
          <p:cNvPr id="6" name="ZoneTexte 5"/>
          <p:cNvSpPr txBox="1"/>
          <p:nvPr/>
        </p:nvSpPr>
        <p:spPr>
          <a:xfrm>
            <a:off x="33867" y="2641600"/>
            <a:ext cx="8568266" cy="1600438"/>
          </a:xfrm>
          <a:prstGeom prst="rect">
            <a:avLst/>
          </a:prstGeom>
          <a:noFill/>
        </p:spPr>
        <p:txBody>
          <a:bodyPr wrap="square" rtlCol="0">
            <a:spAutoFit/>
          </a:bodyPr>
          <a:lstStyle/>
          <a:p>
            <a:r>
              <a:rPr lang="fr-FR" dirty="0">
                <a:solidFill>
                  <a:schemeClr val="bg1">
                    <a:lumMod val="95000"/>
                  </a:schemeClr>
                </a:solidFill>
              </a:rPr>
              <a:t>Par exemple, </a:t>
            </a:r>
            <a:r>
              <a:rPr lang="fr-FR" dirty="0" err="1">
                <a:solidFill>
                  <a:schemeClr val="bg1">
                    <a:lumMod val="95000"/>
                  </a:schemeClr>
                </a:solidFill>
              </a:rPr>
              <a:t>NiFi</a:t>
            </a:r>
            <a:r>
              <a:rPr lang="fr-FR" dirty="0">
                <a:solidFill>
                  <a:schemeClr val="bg1">
                    <a:lumMod val="95000"/>
                  </a:schemeClr>
                </a:solidFill>
              </a:rPr>
              <a:t> peut être très utile dans un cas d’usage comme </a:t>
            </a:r>
            <a:r>
              <a:rPr lang="fr-FR" b="1" dirty="0">
                <a:solidFill>
                  <a:schemeClr val="bg1">
                    <a:lumMod val="95000"/>
                  </a:schemeClr>
                </a:solidFill>
              </a:rPr>
              <a:t>l’alimentation d’un </a:t>
            </a:r>
            <a:r>
              <a:rPr lang="fr-FR" b="1" dirty="0" err="1">
                <a:solidFill>
                  <a:schemeClr val="bg1">
                    <a:lumMod val="95000"/>
                  </a:schemeClr>
                </a:solidFill>
              </a:rPr>
              <a:t>DataLake</a:t>
            </a:r>
            <a:r>
              <a:rPr lang="fr-FR" b="1" dirty="0">
                <a:solidFill>
                  <a:schemeClr val="bg1">
                    <a:lumMod val="95000"/>
                  </a:schemeClr>
                </a:solidFill>
              </a:rPr>
              <a:t> </a:t>
            </a:r>
            <a:r>
              <a:rPr lang="fr-FR" b="1" dirty="0" err="1">
                <a:solidFill>
                  <a:schemeClr val="bg1">
                    <a:lumMod val="95000"/>
                  </a:schemeClr>
                </a:solidFill>
              </a:rPr>
              <a:t>Hadoop</a:t>
            </a:r>
            <a:r>
              <a:rPr lang="fr-FR" dirty="0">
                <a:solidFill>
                  <a:schemeClr val="bg1">
                    <a:lumMod val="95000"/>
                  </a:schemeClr>
                </a:solidFill>
              </a:rPr>
              <a:t> à partir de plusieurs sources de données.</a:t>
            </a:r>
          </a:p>
          <a:p>
            <a:endParaRPr lang="fr-FR" dirty="0">
              <a:solidFill>
                <a:schemeClr val="bg1">
                  <a:lumMod val="95000"/>
                </a:schemeClr>
              </a:solidFill>
            </a:endParaRPr>
          </a:p>
          <a:p>
            <a:r>
              <a:rPr lang="fr-FR" dirty="0">
                <a:solidFill>
                  <a:schemeClr val="bg1">
                    <a:lumMod val="95000"/>
                  </a:schemeClr>
                </a:solidFill>
              </a:rPr>
              <a:t>Basé sur le paradigme de programmation </a:t>
            </a:r>
            <a:r>
              <a:rPr lang="fr-FR" dirty="0">
                <a:solidFill>
                  <a:schemeClr val="bg1">
                    <a:lumMod val="95000"/>
                  </a:schemeClr>
                </a:solidFill>
                <a:hlinkClick r:id="rId5"/>
              </a:rPr>
              <a:t>flow-based programming</a:t>
            </a:r>
            <a:r>
              <a:rPr lang="fr-FR" dirty="0">
                <a:solidFill>
                  <a:schemeClr val="bg1">
                    <a:lumMod val="95000"/>
                  </a:schemeClr>
                </a:solidFill>
              </a:rPr>
              <a:t>, </a:t>
            </a:r>
            <a:r>
              <a:rPr lang="fr-FR" dirty="0" err="1">
                <a:solidFill>
                  <a:schemeClr val="bg1">
                    <a:lumMod val="95000"/>
                  </a:schemeClr>
                </a:solidFill>
              </a:rPr>
              <a:t>NiFi</a:t>
            </a:r>
            <a:r>
              <a:rPr lang="fr-FR" dirty="0">
                <a:solidFill>
                  <a:schemeClr val="bg1">
                    <a:lumMod val="95000"/>
                  </a:schemeClr>
                </a:solidFill>
              </a:rPr>
              <a:t> fournit une interface web qui permet de </a:t>
            </a:r>
            <a:r>
              <a:rPr lang="fr-FR" b="1" dirty="0">
                <a:solidFill>
                  <a:schemeClr val="bg1">
                    <a:lumMod val="95000"/>
                  </a:schemeClr>
                </a:solidFill>
              </a:rPr>
              <a:t>construire un flux de données en Drag and Drop</a:t>
            </a:r>
            <a:r>
              <a:rPr lang="fr-FR" dirty="0">
                <a:solidFill>
                  <a:schemeClr val="bg1">
                    <a:lumMod val="95000"/>
                  </a:schemeClr>
                </a:solidFill>
              </a:rPr>
              <a:t>. Ainsi, il est possible de </a:t>
            </a:r>
            <a:r>
              <a:rPr lang="fr-FR" b="1" dirty="0">
                <a:solidFill>
                  <a:schemeClr val="bg1">
                    <a:lumMod val="95000"/>
                  </a:schemeClr>
                </a:solidFill>
              </a:rPr>
              <a:t>définir</a:t>
            </a:r>
            <a:r>
              <a:rPr lang="fr-FR" dirty="0">
                <a:solidFill>
                  <a:schemeClr val="bg1">
                    <a:lumMod val="95000"/>
                  </a:schemeClr>
                </a:solidFill>
              </a:rPr>
              <a:t>, de </a:t>
            </a:r>
            <a:r>
              <a:rPr lang="fr-FR" b="1" dirty="0">
                <a:solidFill>
                  <a:schemeClr val="bg1">
                    <a:lumMod val="95000"/>
                  </a:schemeClr>
                </a:solidFill>
              </a:rPr>
              <a:t>contrôler en temps réel</a:t>
            </a:r>
            <a:r>
              <a:rPr lang="fr-FR" dirty="0">
                <a:solidFill>
                  <a:schemeClr val="bg1">
                    <a:lumMod val="95000"/>
                  </a:schemeClr>
                </a:solidFill>
              </a:rPr>
              <a:t>, et d’une certaine manière, de </a:t>
            </a:r>
            <a:r>
              <a:rPr lang="fr-FR" b="1" dirty="0">
                <a:solidFill>
                  <a:schemeClr val="bg1">
                    <a:lumMod val="95000"/>
                  </a:schemeClr>
                </a:solidFill>
              </a:rPr>
              <a:t>sécuriser</a:t>
            </a:r>
            <a:r>
              <a:rPr lang="fr-FR" dirty="0">
                <a:solidFill>
                  <a:schemeClr val="bg1">
                    <a:lumMod val="95000"/>
                  </a:schemeClr>
                </a:solidFill>
              </a:rPr>
              <a:t> l’acheminement de données.</a:t>
            </a:r>
          </a:p>
          <a:p>
            <a:endParaRPr lang="fr-FR" dirty="0"/>
          </a:p>
        </p:txBody>
      </p:sp>
      <p:pic>
        <p:nvPicPr>
          <p:cNvPr id="3" name="Picture 12" descr="ow to Build a Simple Data Flow with Apache Nifi | by Yalin Yener | Data ">
            <a:extLst>
              <a:ext uri="{FF2B5EF4-FFF2-40B4-BE49-F238E27FC236}">
                <a16:creationId xmlns:a16="http://schemas.microsoft.com/office/drawing/2014/main" id="{CD3E97EF-8FE5-8C49-DAED-BBD5BF5A7A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4192" y="261362"/>
            <a:ext cx="1724403" cy="862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707565"/>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12273</TotalTime>
  <Words>1989</Words>
  <Application>Microsoft Macintosh PowerPoint</Application>
  <PresentationFormat>On-screen Show (16:9)</PresentationFormat>
  <Paragraphs>116</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Lexend Deca</vt:lpstr>
      <vt:lpstr>Muli</vt:lpstr>
      <vt:lpstr>Wingdings</vt:lpstr>
      <vt:lpstr>Aliena template</vt:lpstr>
      <vt:lpstr>Apache NIFI Introduction</vt:lpstr>
      <vt:lpstr>Introduction </vt:lpstr>
      <vt:lpstr>Data Flow </vt:lpstr>
      <vt:lpstr>Data Pipeline </vt:lpstr>
      <vt:lpstr>ETL</vt:lpstr>
      <vt:lpstr>Pourquoi un Framwork pour les Data Flow</vt:lpstr>
      <vt:lpstr>Considération</vt:lpstr>
      <vt:lpstr>PowerPoint Presentation</vt:lpstr>
      <vt:lpstr>Apache Nifi</vt:lpstr>
      <vt:lpstr>Apache Nifi</vt:lpstr>
      <vt:lpstr>Flow-based programming</vt:lpstr>
      <vt:lpstr>Architecture d’Apache NiFi</vt:lpstr>
      <vt:lpstr>Architecture d’Apache NiFi</vt:lpstr>
      <vt:lpstr>       FlowFile Anatomy</vt:lpstr>
      <vt:lpstr>Content Repository</vt:lpstr>
      <vt:lpstr>Content Repository</vt:lpstr>
      <vt:lpstr>Provenance Repository</vt:lpstr>
      <vt:lpstr>Group processor</vt:lpstr>
      <vt:lpstr>Exemple d’un Flux Nifi </vt:lpstr>
      <vt:lpstr>Architecture d’Apache NiFi ( mode standalone)</vt:lpstr>
      <vt:lpstr>Architecture d’Apache NiFi ( mode cluster)</vt:lpstr>
      <vt:lpstr>Architecture d’Apache NiFi</vt:lpstr>
      <vt:lpstr>               Fonctionnalités clés</vt:lpstr>
      <vt:lpstr>               Fonctionnalités clés</vt:lpstr>
      <vt:lpstr>Conclusion </vt:lpstr>
      <vt:lpstr>Installation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Et Ses technologies  Master II</dc:title>
  <dc:creator>Mohamed Mihoubi</dc:creator>
  <cp:lastModifiedBy>MIHOUBI, Mohamed</cp:lastModifiedBy>
  <cp:revision>325</cp:revision>
  <dcterms:modified xsi:type="dcterms:W3CDTF">2023-06-04T10:08:03Z</dcterms:modified>
</cp:coreProperties>
</file>